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0" r:id="rId2"/>
    <p:sldId id="257" r:id="rId3"/>
    <p:sldId id="274" r:id="rId4"/>
    <p:sldId id="277" r:id="rId5"/>
    <p:sldId id="261" r:id="rId6"/>
    <p:sldId id="271" r:id="rId7"/>
    <p:sldId id="273" r:id="rId8"/>
    <p:sldId id="278" r:id="rId9"/>
    <p:sldId id="279" r:id="rId10"/>
    <p:sldId id="280" r:id="rId11"/>
    <p:sldId id="281" r:id="rId12"/>
    <p:sldId id="282" r:id="rId13"/>
    <p:sldId id="283" r:id="rId14"/>
    <p:sldId id="264" r:id="rId15"/>
    <p:sldId id="276" r:id="rId16"/>
    <p:sldId id="265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625981-B5F7-43E4-A064-6E22C0A008B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FE064D-A9C9-4C38-BD80-1A5DF36ED493}">
      <dgm:prSet phldrT="[Text]"/>
      <dgm:spPr/>
      <dgm:t>
        <a:bodyPr/>
        <a:lstStyle/>
        <a:p>
          <a:r>
            <a:rPr lang="en-US" dirty="0" smtClean="0"/>
            <a:t>1 Calibration</a:t>
          </a:r>
          <a:endParaRPr lang="en-US" dirty="0"/>
        </a:p>
      </dgm:t>
    </dgm:pt>
    <dgm:pt modelId="{9C5F6A0A-1ABC-4F89-AF27-AF8A2B9213D3}" type="parTrans" cxnId="{70AB2F77-1AB1-4338-977F-76C0DA1B394E}">
      <dgm:prSet/>
      <dgm:spPr/>
      <dgm:t>
        <a:bodyPr/>
        <a:lstStyle/>
        <a:p>
          <a:endParaRPr lang="en-US"/>
        </a:p>
      </dgm:t>
    </dgm:pt>
    <dgm:pt modelId="{75C7A181-261D-409C-978A-2C980E7D3D81}" type="sibTrans" cxnId="{70AB2F77-1AB1-4338-977F-76C0DA1B394E}">
      <dgm:prSet/>
      <dgm:spPr/>
      <dgm:t>
        <a:bodyPr/>
        <a:lstStyle/>
        <a:p>
          <a:endParaRPr lang="en-US"/>
        </a:p>
      </dgm:t>
    </dgm:pt>
    <dgm:pt modelId="{5AC8C583-F6FC-4A61-8721-4494B9EE1B05}">
      <dgm:prSet phldrT="[Text]" custT="1"/>
      <dgm:spPr/>
      <dgm:t>
        <a:bodyPr/>
        <a:lstStyle/>
        <a:p>
          <a:r>
            <a:rPr lang="en-US" sz="1400" dirty="0" smtClean="0"/>
            <a:t>Determine frequency markers of mixture by sweep frequency calibration or by calculation from electrical properties of each phase in mixture</a:t>
          </a:r>
          <a:endParaRPr lang="en-US" sz="1400" dirty="0"/>
        </a:p>
      </dgm:t>
    </dgm:pt>
    <dgm:pt modelId="{CFB2DAA9-3F0D-4286-82C9-E1F055DD86C8}" type="parTrans" cxnId="{81B30D1A-9AFF-43D1-A844-9FD3741367AF}">
      <dgm:prSet/>
      <dgm:spPr/>
      <dgm:t>
        <a:bodyPr/>
        <a:lstStyle/>
        <a:p>
          <a:endParaRPr lang="en-US"/>
        </a:p>
      </dgm:t>
    </dgm:pt>
    <dgm:pt modelId="{E17B2A34-622E-48BA-9515-C15974972394}" type="sibTrans" cxnId="{81B30D1A-9AFF-43D1-A844-9FD3741367AF}">
      <dgm:prSet/>
      <dgm:spPr/>
      <dgm:t>
        <a:bodyPr/>
        <a:lstStyle/>
        <a:p>
          <a:endParaRPr lang="en-US"/>
        </a:p>
      </dgm:t>
    </dgm:pt>
    <dgm:pt modelId="{CE394715-9E87-4BB7-A74F-B87F1EC42A49}">
      <dgm:prSet phldrT="[Text]"/>
      <dgm:spPr/>
      <dgm:t>
        <a:bodyPr/>
        <a:lstStyle/>
        <a:p>
          <a:r>
            <a:rPr lang="en-US" dirty="0" smtClean="0"/>
            <a:t>2 Measurement</a:t>
          </a:r>
          <a:endParaRPr lang="en-US" dirty="0"/>
        </a:p>
      </dgm:t>
    </dgm:pt>
    <dgm:pt modelId="{F58AF50A-59C6-406E-A876-55411CAED6B3}" type="parTrans" cxnId="{9ED2CB30-B26A-4053-B110-9E2DCA4CDD9F}">
      <dgm:prSet/>
      <dgm:spPr/>
      <dgm:t>
        <a:bodyPr/>
        <a:lstStyle/>
        <a:p>
          <a:endParaRPr lang="en-US"/>
        </a:p>
      </dgm:t>
    </dgm:pt>
    <dgm:pt modelId="{91BDB671-49DC-44AC-8B95-549BFF7E293D}" type="sibTrans" cxnId="{9ED2CB30-B26A-4053-B110-9E2DCA4CDD9F}">
      <dgm:prSet/>
      <dgm:spPr/>
      <dgm:t>
        <a:bodyPr/>
        <a:lstStyle/>
        <a:p>
          <a:endParaRPr lang="en-US"/>
        </a:p>
      </dgm:t>
    </dgm:pt>
    <dgm:pt modelId="{8FD8DA2E-6CC2-4613-814E-FB27AD76986B}">
      <dgm:prSet phldrT="[Text]" custT="1"/>
      <dgm:spPr/>
      <dgm:t>
        <a:bodyPr/>
        <a:lstStyle/>
        <a:p>
          <a:r>
            <a:rPr lang="en-US" sz="1400" dirty="0" smtClean="0"/>
            <a:t>Measure capacitance from ECT, ECVT, or AECVT sensors at all frequency markers determined in step 1</a:t>
          </a:r>
          <a:endParaRPr lang="en-US" sz="1400" dirty="0"/>
        </a:p>
      </dgm:t>
    </dgm:pt>
    <dgm:pt modelId="{5C06D2D6-3303-40B5-8AB1-1D4190578CF6}" type="parTrans" cxnId="{FAA3B680-3531-40FF-81F8-CF864445CBE3}">
      <dgm:prSet/>
      <dgm:spPr/>
      <dgm:t>
        <a:bodyPr/>
        <a:lstStyle/>
        <a:p>
          <a:endParaRPr lang="en-US"/>
        </a:p>
      </dgm:t>
    </dgm:pt>
    <dgm:pt modelId="{50411AD5-03A7-4B0F-80E6-7BD3642FF58F}" type="sibTrans" cxnId="{FAA3B680-3531-40FF-81F8-CF864445CBE3}">
      <dgm:prSet/>
      <dgm:spPr/>
      <dgm:t>
        <a:bodyPr/>
        <a:lstStyle/>
        <a:p>
          <a:endParaRPr lang="en-US"/>
        </a:p>
      </dgm:t>
    </dgm:pt>
    <dgm:pt modelId="{37FCBB10-57B3-4037-A334-67EE15255195}">
      <dgm:prSet phldrT="[Text]"/>
      <dgm:spPr/>
      <dgm:t>
        <a:bodyPr/>
        <a:lstStyle/>
        <a:p>
          <a:r>
            <a:rPr lang="en-US" dirty="0" smtClean="0"/>
            <a:t>3 Reconstruction</a:t>
          </a:r>
          <a:endParaRPr lang="en-US" dirty="0"/>
        </a:p>
      </dgm:t>
    </dgm:pt>
    <dgm:pt modelId="{73401BA1-466D-4904-88DE-6FA103845C31}" type="parTrans" cxnId="{52D7F90D-7FD9-4D64-A216-0CF792F84F8D}">
      <dgm:prSet/>
      <dgm:spPr/>
      <dgm:t>
        <a:bodyPr/>
        <a:lstStyle/>
        <a:p>
          <a:endParaRPr lang="en-US"/>
        </a:p>
      </dgm:t>
    </dgm:pt>
    <dgm:pt modelId="{A07BAC29-A80B-4108-8C59-0DAB873EFCEC}" type="sibTrans" cxnId="{52D7F90D-7FD9-4D64-A216-0CF792F84F8D}">
      <dgm:prSet/>
      <dgm:spPr/>
      <dgm:t>
        <a:bodyPr/>
        <a:lstStyle/>
        <a:p>
          <a:endParaRPr lang="en-US"/>
        </a:p>
      </dgm:t>
    </dgm:pt>
    <dgm:pt modelId="{2204ACB9-E801-4FC5-8F60-51B368308A73}">
      <dgm:prSet phldrT="[Text]" custT="1"/>
      <dgm:spPr/>
      <dgm:t>
        <a:bodyPr/>
        <a:lstStyle/>
        <a:p>
          <a:r>
            <a:rPr lang="en-US" sz="1400" dirty="0" smtClean="0"/>
            <a:t>Perform an image reconstruction of capacitance measurements at each frequency</a:t>
          </a:r>
          <a:endParaRPr lang="en-US" sz="1400" dirty="0"/>
        </a:p>
      </dgm:t>
    </dgm:pt>
    <dgm:pt modelId="{B51D1D8E-9835-4403-9F4B-39D7C3573554}" type="parTrans" cxnId="{9A21B80A-8E68-4AE1-824C-5EE16A09E9DB}">
      <dgm:prSet/>
      <dgm:spPr/>
      <dgm:t>
        <a:bodyPr/>
        <a:lstStyle/>
        <a:p>
          <a:endParaRPr lang="en-US"/>
        </a:p>
      </dgm:t>
    </dgm:pt>
    <dgm:pt modelId="{7D7431DA-1527-4EFB-8BAC-AFF62C875C07}" type="sibTrans" cxnId="{9A21B80A-8E68-4AE1-824C-5EE16A09E9DB}">
      <dgm:prSet/>
      <dgm:spPr/>
      <dgm:t>
        <a:bodyPr/>
        <a:lstStyle/>
        <a:p>
          <a:endParaRPr lang="en-US"/>
        </a:p>
      </dgm:t>
    </dgm:pt>
    <dgm:pt modelId="{93C82C08-B193-416F-9E0F-486CC07913BA}">
      <dgm:prSet phldrT="[Text]" custT="1"/>
      <dgm:spPr/>
      <dgm:t>
        <a:bodyPr/>
        <a:lstStyle/>
        <a:p>
          <a:r>
            <a:rPr lang="en-US" sz="1400" dirty="0" smtClean="0"/>
            <a:t>A number of images equal to the number of frequency markers will be available in this step</a:t>
          </a:r>
          <a:endParaRPr lang="en-US" sz="1400" dirty="0"/>
        </a:p>
      </dgm:t>
    </dgm:pt>
    <dgm:pt modelId="{7CE69200-B174-43C7-8B11-310CDC42BDD4}" type="parTrans" cxnId="{C36227FE-649E-421F-BA0B-74345038BF60}">
      <dgm:prSet/>
      <dgm:spPr/>
      <dgm:t>
        <a:bodyPr/>
        <a:lstStyle/>
        <a:p>
          <a:endParaRPr lang="en-US"/>
        </a:p>
      </dgm:t>
    </dgm:pt>
    <dgm:pt modelId="{B29391DD-75E7-402E-801E-CB0E1A12C30B}" type="sibTrans" cxnId="{C36227FE-649E-421F-BA0B-74345038BF60}">
      <dgm:prSet/>
      <dgm:spPr/>
      <dgm:t>
        <a:bodyPr/>
        <a:lstStyle/>
        <a:p>
          <a:endParaRPr lang="en-US"/>
        </a:p>
      </dgm:t>
    </dgm:pt>
    <dgm:pt modelId="{1A4E9EC1-D9D0-4494-8DF2-7EAA4DADAC60}">
      <dgm:prSet/>
      <dgm:spPr/>
      <dgm:t>
        <a:bodyPr/>
        <a:lstStyle/>
        <a:p>
          <a:r>
            <a:rPr lang="en-US" dirty="0" smtClean="0"/>
            <a:t>4 Phase decomposition</a:t>
          </a:r>
          <a:endParaRPr lang="en-US" dirty="0"/>
        </a:p>
      </dgm:t>
    </dgm:pt>
    <dgm:pt modelId="{DC2D23C7-A6AC-417D-A470-F07E31AB415F}" type="parTrans" cxnId="{3BC56FC7-B90B-47DE-BC74-C8990CF51518}">
      <dgm:prSet/>
      <dgm:spPr/>
      <dgm:t>
        <a:bodyPr/>
        <a:lstStyle/>
        <a:p>
          <a:endParaRPr lang="en-US"/>
        </a:p>
      </dgm:t>
    </dgm:pt>
    <dgm:pt modelId="{9056116B-81E5-4A06-A70D-56A1DA5E103B}" type="sibTrans" cxnId="{3BC56FC7-B90B-47DE-BC74-C8990CF51518}">
      <dgm:prSet/>
      <dgm:spPr/>
      <dgm:t>
        <a:bodyPr/>
        <a:lstStyle/>
        <a:p>
          <a:endParaRPr lang="en-US"/>
        </a:p>
      </dgm:t>
    </dgm:pt>
    <dgm:pt modelId="{A5846433-B45B-42FE-B0B9-49F19C5EF1B9}">
      <dgm:prSet custT="1"/>
      <dgm:spPr/>
      <dgm:t>
        <a:bodyPr/>
        <a:lstStyle/>
        <a:p>
          <a:r>
            <a:rPr lang="en-US" sz="1400" dirty="0" smtClean="0"/>
            <a:t>For each Voxel in each image at a specific frequency, the effective dielectric constant is a function of electric properties of all phases and their volume fraction, assuming a well mixed cell</a:t>
          </a:r>
          <a:endParaRPr lang="en-US" sz="1400" dirty="0"/>
        </a:p>
      </dgm:t>
    </dgm:pt>
    <dgm:pt modelId="{BC115B85-408B-43B1-908D-263E12900306}" type="parTrans" cxnId="{B808A003-3061-42F1-907A-3DAA1FF110CE}">
      <dgm:prSet/>
      <dgm:spPr/>
      <dgm:t>
        <a:bodyPr/>
        <a:lstStyle/>
        <a:p>
          <a:endParaRPr lang="en-US"/>
        </a:p>
      </dgm:t>
    </dgm:pt>
    <dgm:pt modelId="{83D1DB62-9D46-4331-973B-D9CDA87BCA8F}" type="sibTrans" cxnId="{B808A003-3061-42F1-907A-3DAA1FF110CE}">
      <dgm:prSet/>
      <dgm:spPr/>
      <dgm:t>
        <a:bodyPr/>
        <a:lstStyle/>
        <a:p>
          <a:endParaRPr lang="en-US"/>
        </a:p>
      </dgm:t>
    </dgm:pt>
    <dgm:pt modelId="{303267FD-FD58-4DD9-A3F1-FD4212816C25}">
      <dgm:prSet custT="1"/>
      <dgm:spPr/>
      <dgm:t>
        <a:bodyPr/>
        <a:lstStyle/>
        <a:p>
          <a:r>
            <a:rPr lang="en-US" sz="1400" dirty="0" smtClean="0"/>
            <a:t>Each Voxel will a number of equations equal to the number of frequency markers. The only unknowns in those equations are the volume fraction of each phase.</a:t>
          </a:r>
          <a:endParaRPr lang="en-US" sz="1400" dirty="0"/>
        </a:p>
      </dgm:t>
    </dgm:pt>
    <dgm:pt modelId="{187770E0-2AF0-45E7-AA28-EF00D268CE8A}" type="parTrans" cxnId="{FF24EF52-D7AD-4963-B821-5D1DF993069A}">
      <dgm:prSet/>
      <dgm:spPr/>
      <dgm:t>
        <a:bodyPr/>
        <a:lstStyle/>
        <a:p>
          <a:endParaRPr lang="en-US"/>
        </a:p>
      </dgm:t>
    </dgm:pt>
    <dgm:pt modelId="{AA2D598E-A4CA-46B2-89AE-4E85DCC50065}" type="sibTrans" cxnId="{FF24EF52-D7AD-4963-B821-5D1DF993069A}">
      <dgm:prSet/>
      <dgm:spPr/>
      <dgm:t>
        <a:bodyPr/>
        <a:lstStyle/>
        <a:p>
          <a:endParaRPr lang="en-US"/>
        </a:p>
      </dgm:t>
    </dgm:pt>
    <dgm:pt modelId="{5E977AD6-CD3F-47A4-8E69-FC489B919B40}">
      <dgm:prSet custT="1"/>
      <dgm:spPr/>
      <dgm:t>
        <a:bodyPr/>
        <a:lstStyle/>
        <a:p>
          <a:r>
            <a:rPr lang="en-US" sz="1400" dirty="0" smtClean="0"/>
            <a:t>The equations for each voxel are solved to determine the volume fraction of each phase in that voxel</a:t>
          </a:r>
          <a:endParaRPr lang="en-US" sz="1400" dirty="0"/>
        </a:p>
      </dgm:t>
    </dgm:pt>
    <dgm:pt modelId="{C163D883-CD0D-4511-96CF-EA4D400EE77E}" type="parTrans" cxnId="{276D5CD1-2D3F-4D44-A17B-E9D9D7CC7DEC}">
      <dgm:prSet/>
      <dgm:spPr/>
      <dgm:t>
        <a:bodyPr/>
        <a:lstStyle/>
        <a:p>
          <a:endParaRPr lang="en-US"/>
        </a:p>
      </dgm:t>
    </dgm:pt>
    <dgm:pt modelId="{12895BAF-6859-40CB-A52A-1891A8F9A2FD}" type="sibTrans" cxnId="{276D5CD1-2D3F-4D44-A17B-E9D9D7CC7DEC}">
      <dgm:prSet/>
      <dgm:spPr/>
      <dgm:t>
        <a:bodyPr/>
        <a:lstStyle/>
        <a:p>
          <a:endParaRPr lang="en-US"/>
        </a:p>
      </dgm:t>
    </dgm:pt>
    <dgm:pt modelId="{F3010A8D-DA3E-4517-B5DB-3A72849106C3}">
      <dgm:prSet/>
      <dgm:spPr/>
      <dgm:t>
        <a:bodyPr/>
        <a:lstStyle/>
        <a:p>
          <a:r>
            <a:rPr lang="en-US" dirty="0" smtClean="0"/>
            <a:t>5 phase viewing</a:t>
          </a:r>
          <a:endParaRPr lang="en-US" dirty="0"/>
        </a:p>
      </dgm:t>
    </dgm:pt>
    <dgm:pt modelId="{DF174C7E-0905-4248-8812-5244B742D66F}" type="parTrans" cxnId="{80027D62-8FF1-4AEC-9DF7-A9253B558AF5}">
      <dgm:prSet/>
      <dgm:spPr/>
      <dgm:t>
        <a:bodyPr/>
        <a:lstStyle/>
        <a:p>
          <a:endParaRPr lang="en-US"/>
        </a:p>
      </dgm:t>
    </dgm:pt>
    <dgm:pt modelId="{969DE338-166D-42F6-A9B2-D1073F59BA5D}" type="sibTrans" cxnId="{80027D62-8FF1-4AEC-9DF7-A9253B558AF5}">
      <dgm:prSet/>
      <dgm:spPr/>
      <dgm:t>
        <a:bodyPr/>
        <a:lstStyle/>
        <a:p>
          <a:endParaRPr lang="en-US"/>
        </a:p>
      </dgm:t>
    </dgm:pt>
    <dgm:pt modelId="{8FA8BC8F-0214-48DF-AE35-05F86FD38589}">
      <dgm:prSet custT="1"/>
      <dgm:spPr/>
      <dgm:t>
        <a:bodyPr/>
        <a:lstStyle/>
        <a:p>
          <a:r>
            <a:rPr lang="en-US" sz="1400" dirty="0" smtClean="0"/>
            <a:t>From step 4, each voxel will have the volume fractions of each phase.</a:t>
          </a:r>
          <a:endParaRPr lang="en-US" sz="1400" dirty="0"/>
        </a:p>
      </dgm:t>
    </dgm:pt>
    <dgm:pt modelId="{D57193EB-8583-49B2-80D1-B7BE97EBE19D}" type="parTrans" cxnId="{4897E15D-B3A9-4480-B187-529FB333E433}">
      <dgm:prSet/>
      <dgm:spPr/>
      <dgm:t>
        <a:bodyPr/>
        <a:lstStyle/>
        <a:p>
          <a:endParaRPr lang="en-US"/>
        </a:p>
      </dgm:t>
    </dgm:pt>
    <dgm:pt modelId="{ED2E4F7B-3654-4BC0-B2B8-881FDD739184}" type="sibTrans" cxnId="{4897E15D-B3A9-4480-B187-529FB333E433}">
      <dgm:prSet/>
      <dgm:spPr/>
      <dgm:t>
        <a:bodyPr/>
        <a:lstStyle/>
        <a:p>
          <a:endParaRPr lang="en-US"/>
        </a:p>
      </dgm:t>
    </dgm:pt>
    <dgm:pt modelId="{5C8ABCD0-0E95-49BD-8451-9082A38F01B6}">
      <dgm:prSet custT="1"/>
      <dgm:spPr/>
      <dgm:t>
        <a:bodyPr/>
        <a:lstStyle/>
        <a:p>
          <a:r>
            <a:rPr lang="en-US" sz="1400" dirty="0" smtClean="0"/>
            <a:t>For each phase, the volume fractions of all voxels are gathered to formulate an image of that phase alone</a:t>
          </a:r>
          <a:endParaRPr lang="en-US" sz="1400" dirty="0"/>
        </a:p>
      </dgm:t>
    </dgm:pt>
    <dgm:pt modelId="{72D2BFDA-4AE8-461C-B212-00DB3C487FF5}" type="parTrans" cxnId="{2E911729-078E-4422-B0BF-2F62C0506829}">
      <dgm:prSet/>
      <dgm:spPr/>
      <dgm:t>
        <a:bodyPr/>
        <a:lstStyle/>
        <a:p>
          <a:endParaRPr lang="en-US"/>
        </a:p>
      </dgm:t>
    </dgm:pt>
    <dgm:pt modelId="{5F1F238D-5102-4B75-A020-A8487825552A}" type="sibTrans" cxnId="{2E911729-078E-4422-B0BF-2F62C0506829}">
      <dgm:prSet/>
      <dgm:spPr/>
      <dgm:t>
        <a:bodyPr/>
        <a:lstStyle/>
        <a:p>
          <a:endParaRPr lang="en-US"/>
        </a:p>
      </dgm:t>
    </dgm:pt>
    <dgm:pt modelId="{B993B88E-FF8B-4D12-9329-D227FCBAD3EC}">
      <dgm:prSet custT="1"/>
      <dgm:spPr/>
      <dgm:t>
        <a:bodyPr/>
        <a:lstStyle/>
        <a:p>
          <a:r>
            <a:rPr lang="en-US" sz="1400" dirty="0" smtClean="0"/>
            <a:t>Multiple images will be generated, each showing only one phase</a:t>
          </a:r>
          <a:endParaRPr lang="en-US" sz="1400" dirty="0"/>
        </a:p>
      </dgm:t>
    </dgm:pt>
    <dgm:pt modelId="{3F41FFCF-943C-40F6-BAB6-EC05E82CBB64}" type="parTrans" cxnId="{9919F67D-B66F-4957-B448-24DC2E346047}">
      <dgm:prSet/>
      <dgm:spPr/>
      <dgm:t>
        <a:bodyPr/>
        <a:lstStyle/>
        <a:p>
          <a:endParaRPr lang="en-US"/>
        </a:p>
      </dgm:t>
    </dgm:pt>
    <dgm:pt modelId="{62BD2A5E-4E55-400D-8CA6-829DE7CCF941}" type="sibTrans" cxnId="{9919F67D-B66F-4957-B448-24DC2E346047}">
      <dgm:prSet/>
      <dgm:spPr/>
      <dgm:t>
        <a:bodyPr/>
        <a:lstStyle/>
        <a:p>
          <a:endParaRPr lang="en-US"/>
        </a:p>
      </dgm:t>
    </dgm:pt>
    <dgm:pt modelId="{03AB2FD8-FD30-4D0F-B898-7687EF2E29F2}" type="pres">
      <dgm:prSet presAssocID="{DC625981-B5F7-43E4-A064-6E22C0A008B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26C7F4-8052-4C9F-94F8-884AFF6E9A46}" type="pres">
      <dgm:prSet presAssocID="{11FE064D-A9C9-4C38-BD80-1A5DF36ED493}" presName="composite" presStyleCnt="0"/>
      <dgm:spPr/>
    </dgm:pt>
    <dgm:pt modelId="{18814F91-260C-4F4F-8B63-C7E63A77E917}" type="pres">
      <dgm:prSet presAssocID="{11FE064D-A9C9-4C38-BD80-1A5DF36ED49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F71F8A-FB66-426C-B3F7-D5ADDFBF44B2}" type="pres">
      <dgm:prSet presAssocID="{11FE064D-A9C9-4C38-BD80-1A5DF36ED493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B69DB3-75C0-42DC-A8C0-B128ABA2B00D}" type="pres">
      <dgm:prSet presAssocID="{75C7A181-261D-409C-978A-2C980E7D3D81}" presName="sp" presStyleCnt="0"/>
      <dgm:spPr/>
    </dgm:pt>
    <dgm:pt modelId="{D396A6FB-8CE9-44BB-A20E-61774A0B9799}" type="pres">
      <dgm:prSet presAssocID="{CE394715-9E87-4BB7-A74F-B87F1EC42A49}" presName="composite" presStyleCnt="0"/>
      <dgm:spPr/>
    </dgm:pt>
    <dgm:pt modelId="{4E446532-C48B-42A4-A638-80AE2B50AFB0}" type="pres">
      <dgm:prSet presAssocID="{CE394715-9E87-4BB7-A74F-B87F1EC42A49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72C4F8-77E2-419F-B671-FA8776EA5849}" type="pres">
      <dgm:prSet presAssocID="{CE394715-9E87-4BB7-A74F-B87F1EC42A49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A386E-144E-4941-B0A0-BCA4FD59A7D9}" type="pres">
      <dgm:prSet presAssocID="{91BDB671-49DC-44AC-8B95-549BFF7E293D}" presName="sp" presStyleCnt="0"/>
      <dgm:spPr/>
    </dgm:pt>
    <dgm:pt modelId="{000EA5E9-43AA-4B53-9E64-EEEB8C92512F}" type="pres">
      <dgm:prSet presAssocID="{37FCBB10-57B3-4037-A334-67EE15255195}" presName="composite" presStyleCnt="0"/>
      <dgm:spPr/>
    </dgm:pt>
    <dgm:pt modelId="{EADF5AB2-60D5-46BB-845E-B7396E1FC22E}" type="pres">
      <dgm:prSet presAssocID="{37FCBB10-57B3-4037-A334-67EE15255195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444D78-9CB6-4325-AB68-ADE9BF83ECFA}" type="pres">
      <dgm:prSet presAssocID="{37FCBB10-57B3-4037-A334-67EE15255195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D8AD50-6409-4219-BC8A-16EA4F35D234}" type="pres">
      <dgm:prSet presAssocID="{A07BAC29-A80B-4108-8C59-0DAB873EFCEC}" presName="sp" presStyleCnt="0"/>
      <dgm:spPr/>
    </dgm:pt>
    <dgm:pt modelId="{E4E5D212-1611-4608-B6E3-06A69F48C6A1}" type="pres">
      <dgm:prSet presAssocID="{1A4E9EC1-D9D0-4494-8DF2-7EAA4DADAC60}" presName="composite" presStyleCnt="0"/>
      <dgm:spPr/>
    </dgm:pt>
    <dgm:pt modelId="{9EA023F8-7C2C-4CBA-9F15-DEE5C2F6054A}" type="pres">
      <dgm:prSet presAssocID="{1A4E9EC1-D9D0-4494-8DF2-7EAA4DADAC60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7B001-02BA-460E-820D-8866DBD9DC97}" type="pres">
      <dgm:prSet presAssocID="{1A4E9EC1-D9D0-4494-8DF2-7EAA4DADAC60}" presName="descendantText" presStyleLbl="alignAcc1" presStyleIdx="3" presStyleCnt="5" custScaleX="98335" custScaleY="1446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F52CC7-F295-4E12-BD7C-3AAF5579ECC2}" type="pres">
      <dgm:prSet presAssocID="{9056116B-81E5-4A06-A70D-56A1DA5E103B}" presName="sp" presStyleCnt="0"/>
      <dgm:spPr/>
    </dgm:pt>
    <dgm:pt modelId="{8DBD1878-7751-4077-8765-735BC987E911}" type="pres">
      <dgm:prSet presAssocID="{F3010A8D-DA3E-4517-B5DB-3A72849106C3}" presName="composite" presStyleCnt="0"/>
      <dgm:spPr/>
    </dgm:pt>
    <dgm:pt modelId="{A7C5B9A5-08D4-4348-B29B-6541C1AE1C6A}" type="pres">
      <dgm:prSet presAssocID="{F3010A8D-DA3E-4517-B5DB-3A72849106C3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F02C9A-B6F6-41D0-9578-10513BD32CC3}" type="pres">
      <dgm:prSet presAssocID="{F3010A8D-DA3E-4517-B5DB-3A72849106C3}" presName="descendantText" presStyleLbl="alignAcc1" presStyleIdx="4" presStyleCnt="5" custScaleY="1283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A3C1B5-2AE9-4564-8C5F-13365E2A5288}" type="presOf" srcId="{DC625981-B5F7-43E4-A064-6E22C0A008B9}" destId="{03AB2FD8-FD30-4D0F-B898-7687EF2E29F2}" srcOrd="0" destOrd="0" presId="urn:microsoft.com/office/officeart/2005/8/layout/chevron2"/>
    <dgm:cxn modelId="{E2ED6452-CF60-4FDE-A6AA-CED81207C929}" type="presOf" srcId="{11FE064D-A9C9-4C38-BD80-1A5DF36ED493}" destId="{18814F91-260C-4F4F-8B63-C7E63A77E917}" srcOrd="0" destOrd="0" presId="urn:microsoft.com/office/officeart/2005/8/layout/chevron2"/>
    <dgm:cxn modelId="{9ED2CB30-B26A-4053-B110-9E2DCA4CDD9F}" srcId="{DC625981-B5F7-43E4-A064-6E22C0A008B9}" destId="{CE394715-9E87-4BB7-A74F-B87F1EC42A49}" srcOrd="1" destOrd="0" parTransId="{F58AF50A-59C6-406E-A876-55411CAED6B3}" sibTransId="{91BDB671-49DC-44AC-8B95-549BFF7E293D}"/>
    <dgm:cxn modelId="{F58D93E9-4ADC-413B-91B0-B5C480AE9705}" type="presOf" srcId="{5E977AD6-CD3F-47A4-8E69-FC489B919B40}" destId="{9657B001-02BA-460E-820D-8866DBD9DC97}" srcOrd="0" destOrd="2" presId="urn:microsoft.com/office/officeart/2005/8/layout/chevron2"/>
    <dgm:cxn modelId="{D9D7B6C3-8CE9-4297-BAD4-5974520A9E74}" type="presOf" srcId="{B993B88E-FF8B-4D12-9329-D227FCBAD3EC}" destId="{7DF02C9A-B6F6-41D0-9578-10513BD32CC3}" srcOrd="0" destOrd="2" presId="urn:microsoft.com/office/officeart/2005/8/layout/chevron2"/>
    <dgm:cxn modelId="{6B43C224-4434-42D6-88C8-B80A9B0264C3}" type="presOf" srcId="{1A4E9EC1-D9D0-4494-8DF2-7EAA4DADAC60}" destId="{9EA023F8-7C2C-4CBA-9F15-DEE5C2F6054A}" srcOrd="0" destOrd="0" presId="urn:microsoft.com/office/officeart/2005/8/layout/chevron2"/>
    <dgm:cxn modelId="{A3FE3F1E-1269-4FEC-BCBE-D279FAF445D1}" type="presOf" srcId="{37FCBB10-57B3-4037-A334-67EE15255195}" destId="{EADF5AB2-60D5-46BB-845E-B7396E1FC22E}" srcOrd="0" destOrd="0" presId="urn:microsoft.com/office/officeart/2005/8/layout/chevron2"/>
    <dgm:cxn modelId="{70AB2F77-1AB1-4338-977F-76C0DA1B394E}" srcId="{DC625981-B5F7-43E4-A064-6E22C0A008B9}" destId="{11FE064D-A9C9-4C38-BD80-1A5DF36ED493}" srcOrd="0" destOrd="0" parTransId="{9C5F6A0A-1ABC-4F89-AF27-AF8A2B9213D3}" sibTransId="{75C7A181-261D-409C-978A-2C980E7D3D81}"/>
    <dgm:cxn modelId="{442F75C9-E37D-4B77-9DE9-4F6F6760C5D4}" type="presOf" srcId="{CE394715-9E87-4BB7-A74F-B87F1EC42A49}" destId="{4E446532-C48B-42A4-A638-80AE2B50AFB0}" srcOrd="0" destOrd="0" presId="urn:microsoft.com/office/officeart/2005/8/layout/chevron2"/>
    <dgm:cxn modelId="{01C0CBBE-6C17-4DB4-9A7C-1CC797F502DA}" type="presOf" srcId="{A5846433-B45B-42FE-B0B9-49F19C5EF1B9}" destId="{9657B001-02BA-460E-820D-8866DBD9DC97}" srcOrd="0" destOrd="0" presId="urn:microsoft.com/office/officeart/2005/8/layout/chevron2"/>
    <dgm:cxn modelId="{AECEC8E1-245C-432D-B360-5B91D29FDEB3}" type="presOf" srcId="{2204ACB9-E801-4FC5-8F60-51B368308A73}" destId="{31444D78-9CB6-4325-AB68-ADE9BF83ECFA}" srcOrd="0" destOrd="0" presId="urn:microsoft.com/office/officeart/2005/8/layout/chevron2"/>
    <dgm:cxn modelId="{B808A003-3061-42F1-907A-3DAA1FF110CE}" srcId="{1A4E9EC1-D9D0-4494-8DF2-7EAA4DADAC60}" destId="{A5846433-B45B-42FE-B0B9-49F19C5EF1B9}" srcOrd="0" destOrd="0" parTransId="{BC115B85-408B-43B1-908D-263E12900306}" sibTransId="{83D1DB62-9D46-4331-973B-D9CDA87BCA8F}"/>
    <dgm:cxn modelId="{2E911729-078E-4422-B0BF-2F62C0506829}" srcId="{F3010A8D-DA3E-4517-B5DB-3A72849106C3}" destId="{5C8ABCD0-0E95-49BD-8451-9082A38F01B6}" srcOrd="1" destOrd="0" parTransId="{72D2BFDA-4AE8-461C-B212-00DB3C487FF5}" sibTransId="{5F1F238D-5102-4B75-A020-A8487825552A}"/>
    <dgm:cxn modelId="{4897E15D-B3A9-4480-B187-529FB333E433}" srcId="{F3010A8D-DA3E-4517-B5DB-3A72849106C3}" destId="{8FA8BC8F-0214-48DF-AE35-05F86FD38589}" srcOrd="0" destOrd="0" parTransId="{D57193EB-8583-49B2-80D1-B7BE97EBE19D}" sibTransId="{ED2E4F7B-3654-4BC0-B2B8-881FDD739184}"/>
    <dgm:cxn modelId="{81B30D1A-9AFF-43D1-A844-9FD3741367AF}" srcId="{11FE064D-A9C9-4C38-BD80-1A5DF36ED493}" destId="{5AC8C583-F6FC-4A61-8721-4494B9EE1B05}" srcOrd="0" destOrd="0" parTransId="{CFB2DAA9-3F0D-4286-82C9-E1F055DD86C8}" sibTransId="{E17B2A34-622E-48BA-9515-C15974972394}"/>
    <dgm:cxn modelId="{C2FFD6B4-DC3C-4BD0-91E4-15651CA290B5}" type="presOf" srcId="{5C8ABCD0-0E95-49BD-8451-9082A38F01B6}" destId="{7DF02C9A-B6F6-41D0-9578-10513BD32CC3}" srcOrd="0" destOrd="1" presId="urn:microsoft.com/office/officeart/2005/8/layout/chevron2"/>
    <dgm:cxn modelId="{82085803-3E21-442F-A4CB-CB61EC3CF544}" type="presOf" srcId="{F3010A8D-DA3E-4517-B5DB-3A72849106C3}" destId="{A7C5B9A5-08D4-4348-B29B-6541C1AE1C6A}" srcOrd="0" destOrd="0" presId="urn:microsoft.com/office/officeart/2005/8/layout/chevron2"/>
    <dgm:cxn modelId="{B953EC76-4357-4D32-83E8-767D1EF95D39}" type="presOf" srcId="{93C82C08-B193-416F-9E0F-486CC07913BA}" destId="{31444D78-9CB6-4325-AB68-ADE9BF83ECFA}" srcOrd="0" destOrd="1" presId="urn:microsoft.com/office/officeart/2005/8/layout/chevron2"/>
    <dgm:cxn modelId="{80027D62-8FF1-4AEC-9DF7-A9253B558AF5}" srcId="{DC625981-B5F7-43E4-A064-6E22C0A008B9}" destId="{F3010A8D-DA3E-4517-B5DB-3A72849106C3}" srcOrd="4" destOrd="0" parTransId="{DF174C7E-0905-4248-8812-5244B742D66F}" sibTransId="{969DE338-166D-42F6-A9B2-D1073F59BA5D}"/>
    <dgm:cxn modelId="{FF24EF52-D7AD-4963-B821-5D1DF993069A}" srcId="{1A4E9EC1-D9D0-4494-8DF2-7EAA4DADAC60}" destId="{303267FD-FD58-4DD9-A3F1-FD4212816C25}" srcOrd="1" destOrd="0" parTransId="{187770E0-2AF0-45E7-AA28-EF00D268CE8A}" sibTransId="{AA2D598E-A4CA-46B2-89AE-4E85DCC50065}"/>
    <dgm:cxn modelId="{EB4166E9-23B2-478E-896B-E3506206C10E}" type="presOf" srcId="{303267FD-FD58-4DD9-A3F1-FD4212816C25}" destId="{9657B001-02BA-460E-820D-8866DBD9DC97}" srcOrd="0" destOrd="1" presId="urn:microsoft.com/office/officeart/2005/8/layout/chevron2"/>
    <dgm:cxn modelId="{C36227FE-649E-421F-BA0B-74345038BF60}" srcId="{37FCBB10-57B3-4037-A334-67EE15255195}" destId="{93C82C08-B193-416F-9E0F-486CC07913BA}" srcOrd="1" destOrd="0" parTransId="{7CE69200-B174-43C7-8B11-310CDC42BDD4}" sibTransId="{B29391DD-75E7-402E-801E-CB0E1A12C30B}"/>
    <dgm:cxn modelId="{9919F67D-B66F-4957-B448-24DC2E346047}" srcId="{F3010A8D-DA3E-4517-B5DB-3A72849106C3}" destId="{B993B88E-FF8B-4D12-9329-D227FCBAD3EC}" srcOrd="2" destOrd="0" parTransId="{3F41FFCF-943C-40F6-BAB6-EC05E82CBB64}" sibTransId="{62BD2A5E-4E55-400D-8CA6-829DE7CCF941}"/>
    <dgm:cxn modelId="{9A21B80A-8E68-4AE1-824C-5EE16A09E9DB}" srcId="{37FCBB10-57B3-4037-A334-67EE15255195}" destId="{2204ACB9-E801-4FC5-8F60-51B368308A73}" srcOrd="0" destOrd="0" parTransId="{B51D1D8E-9835-4403-9F4B-39D7C3573554}" sibTransId="{7D7431DA-1527-4EFB-8BAC-AFF62C875C07}"/>
    <dgm:cxn modelId="{AECD8639-DE5D-4319-8E5F-0D0072E369E5}" type="presOf" srcId="{8FA8BC8F-0214-48DF-AE35-05F86FD38589}" destId="{7DF02C9A-B6F6-41D0-9578-10513BD32CC3}" srcOrd="0" destOrd="0" presId="urn:microsoft.com/office/officeart/2005/8/layout/chevron2"/>
    <dgm:cxn modelId="{9944847A-E7CC-4D04-AFB1-86A021658C86}" type="presOf" srcId="{5AC8C583-F6FC-4A61-8721-4494B9EE1B05}" destId="{B2F71F8A-FB66-426C-B3F7-D5ADDFBF44B2}" srcOrd="0" destOrd="0" presId="urn:microsoft.com/office/officeart/2005/8/layout/chevron2"/>
    <dgm:cxn modelId="{FAA3B680-3531-40FF-81F8-CF864445CBE3}" srcId="{CE394715-9E87-4BB7-A74F-B87F1EC42A49}" destId="{8FD8DA2E-6CC2-4613-814E-FB27AD76986B}" srcOrd="0" destOrd="0" parTransId="{5C06D2D6-3303-40B5-8AB1-1D4190578CF6}" sibTransId="{50411AD5-03A7-4B0F-80E6-7BD3642FF58F}"/>
    <dgm:cxn modelId="{276D5CD1-2D3F-4D44-A17B-E9D9D7CC7DEC}" srcId="{1A4E9EC1-D9D0-4494-8DF2-7EAA4DADAC60}" destId="{5E977AD6-CD3F-47A4-8E69-FC489B919B40}" srcOrd="2" destOrd="0" parTransId="{C163D883-CD0D-4511-96CF-EA4D400EE77E}" sibTransId="{12895BAF-6859-40CB-A52A-1891A8F9A2FD}"/>
    <dgm:cxn modelId="{8036CDCC-EC41-4D31-8172-5A12F0FF6E65}" type="presOf" srcId="{8FD8DA2E-6CC2-4613-814E-FB27AD76986B}" destId="{BC72C4F8-77E2-419F-B671-FA8776EA5849}" srcOrd="0" destOrd="0" presId="urn:microsoft.com/office/officeart/2005/8/layout/chevron2"/>
    <dgm:cxn modelId="{3BC56FC7-B90B-47DE-BC74-C8990CF51518}" srcId="{DC625981-B5F7-43E4-A064-6E22C0A008B9}" destId="{1A4E9EC1-D9D0-4494-8DF2-7EAA4DADAC60}" srcOrd="3" destOrd="0" parTransId="{DC2D23C7-A6AC-417D-A470-F07E31AB415F}" sibTransId="{9056116B-81E5-4A06-A70D-56A1DA5E103B}"/>
    <dgm:cxn modelId="{52D7F90D-7FD9-4D64-A216-0CF792F84F8D}" srcId="{DC625981-B5F7-43E4-A064-6E22C0A008B9}" destId="{37FCBB10-57B3-4037-A334-67EE15255195}" srcOrd="2" destOrd="0" parTransId="{73401BA1-466D-4904-88DE-6FA103845C31}" sibTransId="{A07BAC29-A80B-4108-8C59-0DAB873EFCEC}"/>
    <dgm:cxn modelId="{5E5AFE22-A232-411F-B9AC-22FCC7B1F4B3}" type="presParOf" srcId="{03AB2FD8-FD30-4D0F-B898-7687EF2E29F2}" destId="{1D26C7F4-8052-4C9F-94F8-884AFF6E9A46}" srcOrd="0" destOrd="0" presId="urn:microsoft.com/office/officeart/2005/8/layout/chevron2"/>
    <dgm:cxn modelId="{96EF9B59-BADA-4549-8C06-10BC69AF665E}" type="presParOf" srcId="{1D26C7F4-8052-4C9F-94F8-884AFF6E9A46}" destId="{18814F91-260C-4F4F-8B63-C7E63A77E917}" srcOrd="0" destOrd="0" presId="urn:microsoft.com/office/officeart/2005/8/layout/chevron2"/>
    <dgm:cxn modelId="{7A4B29CB-A522-4B2E-BDE9-D0F26707C899}" type="presParOf" srcId="{1D26C7F4-8052-4C9F-94F8-884AFF6E9A46}" destId="{B2F71F8A-FB66-426C-B3F7-D5ADDFBF44B2}" srcOrd="1" destOrd="0" presId="urn:microsoft.com/office/officeart/2005/8/layout/chevron2"/>
    <dgm:cxn modelId="{E6E13E35-E11C-46A6-992C-49E6D96A4A93}" type="presParOf" srcId="{03AB2FD8-FD30-4D0F-B898-7687EF2E29F2}" destId="{55B69DB3-75C0-42DC-A8C0-B128ABA2B00D}" srcOrd="1" destOrd="0" presId="urn:microsoft.com/office/officeart/2005/8/layout/chevron2"/>
    <dgm:cxn modelId="{1BEC840E-0EBF-46FE-B9F5-48E19F494E4D}" type="presParOf" srcId="{03AB2FD8-FD30-4D0F-B898-7687EF2E29F2}" destId="{D396A6FB-8CE9-44BB-A20E-61774A0B9799}" srcOrd="2" destOrd="0" presId="urn:microsoft.com/office/officeart/2005/8/layout/chevron2"/>
    <dgm:cxn modelId="{15A6C5CF-42C5-489D-8316-013A28D9A15A}" type="presParOf" srcId="{D396A6FB-8CE9-44BB-A20E-61774A0B9799}" destId="{4E446532-C48B-42A4-A638-80AE2B50AFB0}" srcOrd="0" destOrd="0" presId="urn:microsoft.com/office/officeart/2005/8/layout/chevron2"/>
    <dgm:cxn modelId="{E1A55E00-372B-4F6B-A1DF-B5665E1F43CE}" type="presParOf" srcId="{D396A6FB-8CE9-44BB-A20E-61774A0B9799}" destId="{BC72C4F8-77E2-419F-B671-FA8776EA5849}" srcOrd="1" destOrd="0" presId="urn:microsoft.com/office/officeart/2005/8/layout/chevron2"/>
    <dgm:cxn modelId="{DDB80219-C2F4-4AC3-9753-15E7178F8BEB}" type="presParOf" srcId="{03AB2FD8-FD30-4D0F-B898-7687EF2E29F2}" destId="{F97A386E-144E-4941-B0A0-BCA4FD59A7D9}" srcOrd="3" destOrd="0" presId="urn:microsoft.com/office/officeart/2005/8/layout/chevron2"/>
    <dgm:cxn modelId="{3A427693-FA4F-438D-94AF-20A8438B1B8A}" type="presParOf" srcId="{03AB2FD8-FD30-4D0F-B898-7687EF2E29F2}" destId="{000EA5E9-43AA-4B53-9E64-EEEB8C92512F}" srcOrd="4" destOrd="0" presId="urn:microsoft.com/office/officeart/2005/8/layout/chevron2"/>
    <dgm:cxn modelId="{F10060B2-014A-4EDE-9CD4-5F31E00DBA21}" type="presParOf" srcId="{000EA5E9-43AA-4B53-9E64-EEEB8C92512F}" destId="{EADF5AB2-60D5-46BB-845E-B7396E1FC22E}" srcOrd="0" destOrd="0" presId="urn:microsoft.com/office/officeart/2005/8/layout/chevron2"/>
    <dgm:cxn modelId="{96FFBC4B-8BD2-4FC9-AC95-CB3C749B4CE2}" type="presParOf" srcId="{000EA5E9-43AA-4B53-9E64-EEEB8C92512F}" destId="{31444D78-9CB6-4325-AB68-ADE9BF83ECFA}" srcOrd="1" destOrd="0" presId="urn:microsoft.com/office/officeart/2005/8/layout/chevron2"/>
    <dgm:cxn modelId="{5A3306C6-2BFA-41A6-B03D-E4B6A25FE08C}" type="presParOf" srcId="{03AB2FD8-FD30-4D0F-B898-7687EF2E29F2}" destId="{2ED8AD50-6409-4219-BC8A-16EA4F35D234}" srcOrd="5" destOrd="0" presId="urn:microsoft.com/office/officeart/2005/8/layout/chevron2"/>
    <dgm:cxn modelId="{9147B3BF-B275-4E3B-A519-2CB8FB00EC83}" type="presParOf" srcId="{03AB2FD8-FD30-4D0F-B898-7687EF2E29F2}" destId="{E4E5D212-1611-4608-B6E3-06A69F48C6A1}" srcOrd="6" destOrd="0" presId="urn:microsoft.com/office/officeart/2005/8/layout/chevron2"/>
    <dgm:cxn modelId="{37F4A27A-BB9B-4C52-B520-F2D5F1313B1B}" type="presParOf" srcId="{E4E5D212-1611-4608-B6E3-06A69F48C6A1}" destId="{9EA023F8-7C2C-4CBA-9F15-DEE5C2F6054A}" srcOrd="0" destOrd="0" presId="urn:microsoft.com/office/officeart/2005/8/layout/chevron2"/>
    <dgm:cxn modelId="{F5F85BFE-94D9-4604-9B44-D26A9DE8F43F}" type="presParOf" srcId="{E4E5D212-1611-4608-B6E3-06A69F48C6A1}" destId="{9657B001-02BA-460E-820D-8866DBD9DC97}" srcOrd="1" destOrd="0" presId="urn:microsoft.com/office/officeart/2005/8/layout/chevron2"/>
    <dgm:cxn modelId="{A170DFE5-165F-495F-A17C-2601FD9AEDE6}" type="presParOf" srcId="{03AB2FD8-FD30-4D0F-B898-7687EF2E29F2}" destId="{1CF52CC7-F295-4E12-BD7C-3AAF5579ECC2}" srcOrd="7" destOrd="0" presId="urn:microsoft.com/office/officeart/2005/8/layout/chevron2"/>
    <dgm:cxn modelId="{6D1F8EDF-526E-4485-96CE-360F9DB6B5EC}" type="presParOf" srcId="{03AB2FD8-FD30-4D0F-B898-7687EF2E29F2}" destId="{8DBD1878-7751-4077-8765-735BC987E911}" srcOrd="8" destOrd="0" presId="urn:microsoft.com/office/officeart/2005/8/layout/chevron2"/>
    <dgm:cxn modelId="{6F0093D2-0C87-428A-856B-7E0E86B665C7}" type="presParOf" srcId="{8DBD1878-7751-4077-8765-735BC987E911}" destId="{A7C5B9A5-08D4-4348-B29B-6541C1AE1C6A}" srcOrd="0" destOrd="0" presId="urn:microsoft.com/office/officeart/2005/8/layout/chevron2"/>
    <dgm:cxn modelId="{456514BE-E7D6-4DBC-8621-1A587784B234}" type="presParOf" srcId="{8DBD1878-7751-4077-8765-735BC987E911}" destId="{7DF02C9A-B6F6-41D0-9578-10513BD32CC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14F91-260C-4F4F-8B63-C7E63A77E917}">
      <dsp:nvSpPr>
        <dsp:cNvPr id="0" name=""/>
        <dsp:cNvSpPr/>
      </dsp:nvSpPr>
      <dsp:spPr>
        <a:xfrm rot="5400000">
          <a:off x="-165353" y="173922"/>
          <a:ext cx="1102353" cy="7716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1 Calibration</a:t>
          </a:r>
          <a:endParaRPr lang="en-US" sz="900" kern="1200" dirty="0"/>
        </a:p>
      </dsp:txBody>
      <dsp:txXfrm rot="-5400000">
        <a:off x="1" y="394393"/>
        <a:ext cx="771647" cy="330706"/>
      </dsp:txXfrm>
    </dsp:sp>
    <dsp:sp modelId="{B2F71F8A-FB66-426C-B3F7-D5ADDFBF44B2}">
      <dsp:nvSpPr>
        <dsp:cNvPr id="0" name=""/>
        <dsp:cNvSpPr/>
      </dsp:nvSpPr>
      <dsp:spPr>
        <a:xfrm rot="5400000">
          <a:off x="4318986" y="-3538768"/>
          <a:ext cx="716529" cy="78112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Determine frequency markers of mixture by sweep frequency calibration or by calculation from electrical properties of each phase in mixture</a:t>
          </a:r>
          <a:endParaRPr lang="en-US" sz="1400" kern="1200" dirty="0"/>
        </a:p>
      </dsp:txBody>
      <dsp:txXfrm rot="-5400000">
        <a:off x="771647" y="43549"/>
        <a:ext cx="7776229" cy="646573"/>
      </dsp:txXfrm>
    </dsp:sp>
    <dsp:sp modelId="{4E446532-C48B-42A4-A638-80AE2B50AFB0}">
      <dsp:nvSpPr>
        <dsp:cNvPr id="0" name=""/>
        <dsp:cNvSpPr/>
      </dsp:nvSpPr>
      <dsp:spPr>
        <a:xfrm rot="5400000">
          <a:off x="-165353" y="1165874"/>
          <a:ext cx="1102353" cy="7716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2 Measurement</a:t>
          </a:r>
          <a:endParaRPr lang="en-US" sz="900" kern="1200" dirty="0"/>
        </a:p>
      </dsp:txBody>
      <dsp:txXfrm rot="-5400000">
        <a:off x="1" y="1386345"/>
        <a:ext cx="771647" cy="330706"/>
      </dsp:txXfrm>
    </dsp:sp>
    <dsp:sp modelId="{BC72C4F8-77E2-419F-B671-FA8776EA5849}">
      <dsp:nvSpPr>
        <dsp:cNvPr id="0" name=""/>
        <dsp:cNvSpPr/>
      </dsp:nvSpPr>
      <dsp:spPr>
        <a:xfrm rot="5400000">
          <a:off x="4318986" y="-2546817"/>
          <a:ext cx="716529" cy="78112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Measure capacitance from ECT, ECVT, or AECVT sensors at all frequency markers determined in step 1</a:t>
          </a:r>
          <a:endParaRPr lang="en-US" sz="1400" kern="1200" dirty="0"/>
        </a:p>
      </dsp:txBody>
      <dsp:txXfrm rot="-5400000">
        <a:off x="771647" y="1035500"/>
        <a:ext cx="7776229" cy="646573"/>
      </dsp:txXfrm>
    </dsp:sp>
    <dsp:sp modelId="{EADF5AB2-60D5-46BB-845E-B7396E1FC22E}">
      <dsp:nvSpPr>
        <dsp:cNvPr id="0" name=""/>
        <dsp:cNvSpPr/>
      </dsp:nvSpPr>
      <dsp:spPr>
        <a:xfrm rot="5400000">
          <a:off x="-165353" y="2157825"/>
          <a:ext cx="1102353" cy="7716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3 Reconstruction</a:t>
          </a:r>
          <a:endParaRPr lang="en-US" sz="900" kern="1200" dirty="0"/>
        </a:p>
      </dsp:txBody>
      <dsp:txXfrm rot="-5400000">
        <a:off x="1" y="2378296"/>
        <a:ext cx="771647" cy="330706"/>
      </dsp:txXfrm>
    </dsp:sp>
    <dsp:sp modelId="{31444D78-9CB6-4325-AB68-ADE9BF83ECFA}">
      <dsp:nvSpPr>
        <dsp:cNvPr id="0" name=""/>
        <dsp:cNvSpPr/>
      </dsp:nvSpPr>
      <dsp:spPr>
        <a:xfrm rot="5400000">
          <a:off x="4318986" y="-1554865"/>
          <a:ext cx="716529" cy="78112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Perform an image reconstruction of capacitance measurements at each frequency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 number of images equal to the number of frequency markers will be available in this step</a:t>
          </a:r>
          <a:endParaRPr lang="en-US" sz="1400" kern="1200" dirty="0"/>
        </a:p>
      </dsp:txBody>
      <dsp:txXfrm rot="-5400000">
        <a:off x="771647" y="2027452"/>
        <a:ext cx="7776229" cy="646573"/>
      </dsp:txXfrm>
    </dsp:sp>
    <dsp:sp modelId="{9EA023F8-7C2C-4CBA-9F15-DEE5C2F6054A}">
      <dsp:nvSpPr>
        <dsp:cNvPr id="0" name=""/>
        <dsp:cNvSpPr/>
      </dsp:nvSpPr>
      <dsp:spPr>
        <a:xfrm rot="5400000">
          <a:off x="-165353" y="3309635"/>
          <a:ext cx="1102353" cy="7716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4 Phase decomposition</a:t>
          </a:r>
          <a:endParaRPr lang="en-US" sz="900" kern="1200" dirty="0"/>
        </a:p>
      </dsp:txBody>
      <dsp:txXfrm rot="-5400000">
        <a:off x="1" y="3530106"/>
        <a:ext cx="771647" cy="330706"/>
      </dsp:txXfrm>
    </dsp:sp>
    <dsp:sp modelId="{9657B001-02BA-460E-820D-8866DBD9DC97}">
      <dsp:nvSpPr>
        <dsp:cNvPr id="0" name=""/>
        <dsp:cNvSpPr/>
      </dsp:nvSpPr>
      <dsp:spPr>
        <a:xfrm rot="5400000">
          <a:off x="4159128" y="-338028"/>
          <a:ext cx="1036245" cy="76811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For each Voxel in each image at a specific frequency, the effective dielectric constant is a function of electric properties of all phases and their volume fraction, assuming a well mixed cell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Each Voxel will a number of equations equal to the number of frequency markers. The only unknowns in those equations are the volume fraction of each phase.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The equations for each voxel are solved to determine the volume fraction of each phase in that voxel</a:t>
          </a:r>
          <a:endParaRPr lang="en-US" sz="1400" kern="1200" dirty="0"/>
        </a:p>
      </dsp:txBody>
      <dsp:txXfrm rot="-5400000">
        <a:off x="836676" y="3035009"/>
        <a:ext cx="7630565" cy="935075"/>
      </dsp:txXfrm>
    </dsp:sp>
    <dsp:sp modelId="{A7C5B9A5-08D4-4348-B29B-6541C1AE1C6A}">
      <dsp:nvSpPr>
        <dsp:cNvPr id="0" name=""/>
        <dsp:cNvSpPr/>
      </dsp:nvSpPr>
      <dsp:spPr>
        <a:xfrm rot="5400000">
          <a:off x="-165353" y="4403133"/>
          <a:ext cx="1102353" cy="7716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5 phase viewing</a:t>
          </a:r>
          <a:endParaRPr lang="en-US" sz="900" kern="1200" dirty="0"/>
        </a:p>
      </dsp:txBody>
      <dsp:txXfrm rot="-5400000">
        <a:off x="1" y="4623604"/>
        <a:ext cx="771647" cy="330706"/>
      </dsp:txXfrm>
    </dsp:sp>
    <dsp:sp modelId="{7DF02C9A-B6F6-41D0-9578-10513BD32CC3}">
      <dsp:nvSpPr>
        <dsp:cNvPr id="0" name=""/>
        <dsp:cNvSpPr/>
      </dsp:nvSpPr>
      <dsp:spPr>
        <a:xfrm rot="5400000">
          <a:off x="4217439" y="690441"/>
          <a:ext cx="919623" cy="78112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From step 4, each voxel will have the volume fractions of each phase.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For each phase, the volume fractions of all voxels are gathered to formulate an image of that phase alone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Multiple images will be generated, each showing only one phase</a:t>
          </a:r>
          <a:endParaRPr lang="en-US" sz="1400" kern="1200" dirty="0"/>
        </a:p>
      </dsp:txBody>
      <dsp:txXfrm rot="-5400000">
        <a:off x="771647" y="4181125"/>
        <a:ext cx="7766315" cy="829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40141-9168-4CAA-A6F0-A4BCE007E650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CEA4E-E457-4050-8197-ED5620A3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22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9213" y="877888"/>
            <a:ext cx="4219575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2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1392" y="4350019"/>
            <a:ext cx="4740978" cy="351232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9213" y="877888"/>
            <a:ext cx="4219575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1392" y="4350019"/>
            <a:ext cx="4740978" cy="351232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6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66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959" y="358448"/>
            <a:ext cx="833734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7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896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1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7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3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29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33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09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40B79-02EF-450C-A6EF-A977DEBB3079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2BBB6-854C-4FC6-89ED-E690933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1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1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1676400"/>
            <a:ext cx="8338787" cy="223849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Three-Phase Imaging Using Electrical Capacitance Volume Tomography and Multiphase Flow Decomposition</a:t>
            </a:r>
            <a:endParaRPr lang="en-US" sz="3600" u="sng" dirty="0">
              <a:solidFill>
                <a:srgbClr val="00B0F0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33182" y="3886200"/>
            <a:ext cx="7857675" cy="2466231"/>
          </a:xfrm>
        </p:spPr>
        <p:txBody>
          <a:bodyPr anchor="ctr">
            <a:normAutofit/>
          </a:bodyPr>
          <a:lstStyle/>
          <a:p>
            <a:pPr marL="195843" lvl="1" indent="0" algn="ctr">
              <a:buClr>
                <a:srgbClr val="000000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US" sz="2700" dirty="0" smtClean="0"/>
          </a:p>
          <a:p>
            <a:pPr marL="195843" lvl="1" indent="0" algn="ctr">
              <a:buClr>
                <a:srgbClr val="000000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b="1" dirty="0" err="1" smtClean="0"/>
              <a:t>Qussai</a:t>
            </a:r>
            <a:r>
              <a:rPr lang="en-US" b="1" dirty="0" smtClean="0"/>
              <a:t> </a:t>
            </a:r>
            <a:r>
              <a:rPr lang="en-US" b="1" dirty="0" err="1" smtClean="0"/>
              <a:t>Marashdeh</a:t>
            </a:r>
            <a:r>
              <a:rPr lang="en-US" dirty="0" smtClean="0"/>
              <a:t>, </a:t>
            </a:r>
            <a:endParaRPr lang="en-US" sz="2200" baseline="30000" dirty="0" smtClean="0"/>
          </a:p>
          <a:p>
            <a:pPr marL="195843" lvl="1" indent="0" algn="ctr">
              <a:buClr>
                <a:srgbClr val="000000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sz="3200" dirty="0" smtClean="0"/>
              <a:t>Tech4Imaging LLC</a:t>
            </a:r>
          </a:p>
          <a:p>
            <a:pPr marL="195843" lvl="1" indent="0" algn="ctr">
              <a:buClr>
                <a:srgbClr val="000000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US" sz="2200" dirty="0"/>
          </a:p>
        </p:txBody>
      </p:sp>
      <p:pic>
        <p:nvPicPr>
          <p:cNvPr id="7" name="Picture 6" descr="New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279" y="2438400"/>
            <a:ext cx="7466722" cy="313191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58662" y="152400"/>
            <a:ext cx="5741548" cy="1191760"/>
          </a:xfrm>
          <a:prstGeom prst="rect">
            <a:avLst/>
          </a:prstGeom>
          <a:noFill/>
        </p:spPr>
        <p:txBody>
          <a:bodyPr wrap="square" lIns="82954" tIns="41477" rIns="82954" bIns="41477" rtlCol="0">
            <a:sp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Oil</a:t>
            </a:r>
            <a:r>
              <a:rPr lang="en-US" sz="3600" dirty="0" smtClean="0">
                <a:solidFill>
                  <a:srgbClr val="00B0F0"/>
                </a:solidFill>
              </a:rPr>
              <a:t> Water system: Oil continuous phase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25" name="Picture 24" descr="New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292159" y="2350013"/>
            <a:ext cx="1752600" cy="3220298"/>
            <a:chOff x="5562600" y="2209800"/>
            <a:chExt cx="2362200" cy="3810000"/>
          </a:xfrm>
        </p:grpSpPr>
        <p:sp>
          <p:nvSpPr>
            <p:cNvPr id="27" name="Rectangle 26"/>
            <p:cNvSpPr/>
            <p:nvPr/>
          </p:nvSpPr>
          <p:spPr>
            <a:xfrm>
              <a:off x="5562600" y="2209800"/>
              <a:ext cx="2362200" cy="3810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867400" y="2895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477000" y="3080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019800" y="3613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7315200" y="3537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6629400" y="4375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6096000" y="52900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315200" y="4756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705600" y="5594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6294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391400" y="2699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7150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5867400" y="4495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7315200" y="5213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7315200" y="4070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629400" y="3842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5638800" y="3994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5715000" y="3232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629400" y="5061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5638800" y="5747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620000" y="5638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7086600" y="30480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6096000" y="4006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5791200" y="49207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60960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467600" y="3048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6858000" y="3429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6858000" y="4724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7010400" y="2514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6324600" y="46921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71628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7543800" y="4387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7543800" y="3810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6934200" y="5225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6172200" y="2438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6722" y="5666180"/>
            <a:ext cx="16834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Properties</a:t>
            </a:r>
          </a:p>
          <a:p>
            <a:r>
              <a:rPr lang="en-US" dirty="0" smtClean="0"/>
              <a:t>Volume fraction</a:t>
            </a:r>
          </a:p>
          <a:p>
            <a:r>
              <a:rPr lang="en-US" dirty="0" smtClean="0"/>
              <a:t>=&gt; Frequency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Rectangle 61"/>
              <p:cNvSpPr/>
              <p:nvPr/>
            </p:nvSpPr>
            <p:spPr>
              <a:xfrm>
                <a:off x="1027120" y="1375511"/>
                <a:ext cx="1674369" cy="520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b="0" i="1" smtClean="0">
                        <a:latin typeface="Cambria Math"/>
                      </a:rPr>
                      <m:t>2.5</m:t>
                    </m:r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20" y="1375511"/>
                <a:ext cx="1674369" cy="520784"/>
              </a:xfrm>
              <a:prstGeom prst="rect">
                <a:avLst/>
              </a:prstGeom>
              <a:blipFill rotWithShape="1">
                <a:blip r:embed="rId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Rectangle 62"/>
              <p:cNvSpPr/>
              <p:nvPr/>
            </p:nvSpPr>
            <p:spPr>
              <a:xfrm>
                <a:off x="5755336" y="1371600"/>
                <a:ext cx="1712264" cy="5246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b="0" i="1" smtClean="0">
                        <a:latin typeface="Cambria Math"/>
                      </a:rPr>
                      <m:t>81</m:t>
                    </m:r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0.005</m:t>
                        </m:r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336" y="1371600"/>
                <a:ext cx="1712264" cy="524695"/>
              </a:xfrm>
              <a:prstGeom prst="rect">
                <a:avLst/>
              </a:prstGeom>
              <a:blipFill rotWithShape="1">
                <a:blip r:embed="rId5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46568" y="1451237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Oil:</a:t>
            </a:r>
            <a:endParaRPr lang="en-US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4953000" y="1451711"/>
            <a:ext cx="83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Water: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151535" y="1854960"/>
            <a:ext cx="2974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Volume fraction of water 40%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325253" y="6063734"/>
                <a:ext cx="19984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Change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𝜖</m:t>
                        </m:r>
                      </m:e>
                      <m:sub/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~ 22%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253" y="6063734"/>
                <a:ext cx="1998496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752" t="-8333" r="-183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713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40" y="2422465"/>
            <a:ext cx="7608060" cy="295462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58662" y="152400"/>
            <a:ext cx="5741548" cy="1191760"/>
          </a:xfrm>
          <a:prstGeom prst="rect">
            <a:avLst/>
          </a:prstGeom>
          <a:noFill/>
        </p:spPr>
        <p:txBody>
          <a:bodyPr wrap="square" lIns="82954" tIns="41477" rIns="82954" bIns="41477" rtlCol="0">
            <a:sp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Oil Water system: Oil continuous phase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25" name="Picture 24" descr="New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292159" y="2358647"/>
            <a:ext cx="1752600" cy="3220298"/>
            <a:chOff x="5562600" y="2209800"/>
            <a:chExt cx="2362200" cy="3810000"/>
          </a:xfrm>
        </p:grpSpPr>
        <p:sp>
          <p:nvSpPr>
            <p:cNvPr id="27" name="Rectangle 26"/>
            <p:cNvSpPr/>
            <p:nvPr/>
          </p:nvSpPr>
          <p:spPr>
            <a:xfrm>
              <a:off x="5562600" y="2209800"/>
              <a:ext cx="2362200" cy="3810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867400" y="2895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477000" y="3080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019800" y="3613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7315200" y="3537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6629400" y="4375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6096000" y="52900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315200" y="4756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705600" y="5594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6294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391400" y="2699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7150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5867400" y="4495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7315200" y="5213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7315200" y="4070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629400" y="3842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5638800" y="3994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5715000" y="3232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629400" y="5061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5638800" y="5747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620000" y="5638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7086600" y="30480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6096000" y="4006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5791200" y="49207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60960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467600" y="3048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6858000" y="3429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6858000" y="4724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7010400" y="2514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6324600" y="46921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71628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7543800" y="4387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7543800" y="3810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6934200" y="5225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6172200" y="2438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6722" y="5666180"/>
            <a:ext cx="16834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Properties</a:t>
            </a:r>
          </a:p>
          <a:p>
            <a:r>
              <a:rPr lang="en-US" dirty="0" smtClean="0"/>
              <a:t>Volume fraction</a:t>
            </a:r>
          </a:p>
          <a:p>
            <a:r>
              <a:rPr lang="en-US" dirty="0" smtClean="0"/>
              <a:t>=&gt; Frequency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Rectangle 61"/>
              <p:cNvSpPr/>
              <p:nvPr/>
            </p:nvSpPr>
            <p:spPr>
              <a:xfrm>
                <a:off x="1027120" y="1375511"/>
                <a:ext cx="1674369" cy="520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b="0" i="1" smtClean="0">
                        <a:latin typeface="Cambria Math"/>
                      </a:rPr>
                      <m:t>2.5</m:t>
                    </m:r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20" y="1375511"/>
                <a:ext cx="1674369" cy="520784"/>
              </a:xfrm>
              <a:prstGeom prst="rect">
                <a:avLst/>
              </a:prstGeom>
              <a:blipFill rotWithShape="1">
                <a:blip r:embed="rId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Rectangle 62"/>
              <p:cNvSpPr/>
              <p:nvPr/>
            </p:nvSpPr>
            <p:spPr>
              <a:xfrm>
                <a:off x="5755336" y="1371600"/>
                <a:ext cx="1712264" cy="5246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b="0" i="1" smtClean="0">
                        <a:latin typeface="Cambria Math"/>
                      </a:rPr>
                      <m:t>81</m:t>
                    </m:r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0.005</m:t>
                        </m:r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336" y="1371600"/>
                <a:ext cx="1712264" cy="524695"/>
              </a:xfrm>
              <a:prstGeom prst="rect">
                <a:avLst/>
              </a:prstGeom>
              <a:blipFill rotWithShape="1">
                <a:blip r:embed="rId5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46568" y="1451237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Oil:</a:t>
            </a:r>
            <a:endParaRPr lang="en-US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4953000" y="1451711"/>
            <a:ext cx="83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Water: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4823" y="1870234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f=2MHz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2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278" y="2298751"/>
            <a:ext cx="7466722" cy="311144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58662" y="152400"/>
            <a:ext cx="5741548" cy="1191760"/>
          </a:xfrm>
          <a:prstGeom prst="rect">
            <a:avLst/>
          </a:prstGeom>
          <a:noFill/>
        </p:spPr>
        <p:txBody>
          <a:bodyPr wrap="square" lIns="82954" tIns="41477" rIns="82954" bIns="41477" rtlCol="0">
            <a:sp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Water Oil system: Water continuous phase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25" name="Picture 24" descr="New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292159" y="2350013"/>
            <a:ext cx="1752600" cy="3220298"/>
            <a:chOff x="5562600" y="2209800"/>
            <a:chExt cx="2362200" cy="3810000"/>
          </a:xfrm>
        </p:grpSpPr>
        <p:sp>
          <p:nvSpPr>
            <p:cNvPr id="27" name="Rectangle 26"/>
            <p:cNvSpPr/>
            <p:nvPr/>
          </p:nvSpPr>
          <p:spPr>
            <a:xfrm>
              <a:off x="5562600" y="2209800"/>
              <a:ext cx="2362200" cy="381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867400" y="2895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477000" y="3080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019800" y="3613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7315200" y="3537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6629400" y="4375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6096000" y="52900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315200" y="4756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705600" y="5594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6294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391400" y="2699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7150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5867400" y="4495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7315200" y="5213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7315200" y="4070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629400" y="3842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5638800" y="3994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5715000" y="3232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629400" y="5061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5638800" y="5747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620000" y="5638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7086600" y="30480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6096000" y="4006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5791200" y="49207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60960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467600" y="3048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6858000" y="3429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6858000" y="4724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7010400" y="2514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6324600" y="46921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71628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7543800" y="4387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7543800" y="3810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6934200" y="5225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6172200" y="2438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6722" y="5666180"/>
            <a:ext cx="16834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Properties</a:t>
            </a:r>
          </a:p>
          <a:p>
            <a:r>
              <a:rPr lang="en-US" dirty="0" smtClean="0"/>
              <a:t>Volume fraction</a:t>
            </a:r>
          </a:p>
          <a:p>
            <a:r>
              <a:rPr lang="en-US" dirty="0" smtClean="0"/>
              <a:t>=&gt; Frequency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Rectangle 61"/>
              <p:cNvSpPr/>
              <p:nvPr/>
            </p:nvSpPr>
            <p:spPr>
              <a:xfrm>
                <a:off x="1027120" y="1375511"/>
                <a:ext cx="1674369" cy="520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b="0" i="1" smtClean="0">
                        <a:latin typeface="Cambria Math"/>
                      </a:rPr>
                      <m:t>2.5</m:t>
                    </m:r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20" y="1375511"/>
                <a:ext cx="1674369" cy="520784"/>
              </a:xfrm>
              <a:prstGeom prst="rect">
                <a:avLst/>
              </a:prstGeom>
              <a:blipFill rotWithShape="1">
                <a:blip r:embed="rId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Rectangle 62"/>
              <p:cNvSpPr/>
              <p:nvPr/>
            </p:nvSpPr>
            <p:spPr>
              <a:xfrm>
                <a:off x="5755336" y="1371600"/>
                <a:ext cx="1712264" cy="5246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b="0" i="1" smtClean="0">
                        <a:latin typeface="Cambria Math"/>
                      </a:rPr>
                      <m:t>81</m:t>
                    </m:r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0.005</m:t>
                        </m:r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336" y="1371600"/>
                <a:ext cx="1712264" cy="524695"/>
              </a:xfrm>
              <a:prstGeom prst="rect">
                <a:avLst/>
              </a:prstGeom>
              <a:blipFill rotWithShape="1">
                <a:blip r:embed="rId5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46568" y="1451237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Oil:</a:t>
            </a:r>
            <a:endParaRPr lang="en-US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4953000" y="1451711"/>
            <a:ext cx="83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Water: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31372" y="187023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Volume fraction of Oil 40%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Box 64"/>
              <p:cNvSpPr txBox="1"/>
              <p:nvPr/>
            </p:nvSpPr>
            <p:spPr>
              <a:xfrm>
                <a:off x="4325253" y="6063734"/>
                <a:ext cx="20562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Change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𝜖</m:t>
                        </m:r>
                      </m:e>
                      <m:sub/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~ 0.1%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253" y="6063734"/>
                <a:ext cx="2056204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671" t="-8333" r="-178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142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404" y="2350013"/>
            <a:ext cx="7664595" cy="322029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58662" y="152400"/>
            <a:ext cx="5741548" cy="1191760"/>
          </a:xfrm>
          <a:prstGeom prst="rect">
            <a:avLst/>
          </a:prstGeom>
          <a:noFill/>
        </p:spPr>
        <p:txBody>
          <a:bodyPr wrap="square" lIns="82954" tIns="41477" rIns="82954" bIns="41477" rtlCol="0">
            <a:sp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Water Oil system: Water continuous phase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25" name="Picture 24" descr="New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292159" y="2350013"/>
            <a:ext cx="1752600" cy="3220298"/>
            <a:chOff x="5562600" y="2209800"/>
            <a:chExt cx="2362200" cy="3810000"/>
          </a:xfrm>
        </p:grpSpPr>
        <p:sp>
          <p:nvSpPr>
            <p:cNvPr id="27" name="Rectangle 26"/>
            <p:cNvSpPr/>
            <p:nvPr/>
          </p:nvSpPr>
          <p:spPr>
            <a:xfrm>
              <a:off x="5562600" y="2209800"/>
              <a:ext cx="2362200" cy="381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867400" y="2895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477000" y="3080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019800" y="3613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7315200" y="3537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6629400" y="4375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6096000" y="52900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315200" y="4756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705600" y="5594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6294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391400" y="2699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7150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5867400" y="4495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7315200" y="5213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7315200" y="4070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629400" y="3842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5638800" y="3994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5715000" y="3232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629400" y="5061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5638800" y="5747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620000" y="5638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7086600" y="30480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6096000" y="4006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5791200" y="49207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60960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467600" y="3048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6858000" y="3429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6858000" y="4724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7010400" y="2514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6324600" y="46921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71628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7543800" y="4387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7543800" y="3810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6934200" y="5225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6172200" y="2438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6722" y="5666180"/>
            <a:ext cx="16834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Properties</a:t>
            </a:r>
          </a:p>
          <a:p>
            <a:r>
              <a:rPr lang="en-US" dirty="0" smtClean="0"/>
              <a:t>Volume fraction</a:t>
            </a:r>
          </a:p>
          <a:p>
            <a:r>
              <a:rPr lang="en-US" dirty="0" smtClean="0"/>
              <a:t>=&gt; Frequency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Rectangle 61"/>
              <p:cNvSpPr/>
              <p:nvPr/>
            </p:nvSpPr>
            <p:spPr>
              <a:xfrm>
                <a:off x="1027120" y="1375511"/>
                <a:ext cx="1674369" cy="520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b="0" i="1" smtClean="0">
                        <a:latin typeface="Cambria Math"/>
                      </a:rPr>
                      <m:t>2.5</m:t>
                    </m:r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20" y="1375511"/>
                <a:ext cx="1674369" cy="520784"/>
              </a:xfrm>
              <a:prstGeom prst="rect">
                <a:avLst/>
              </a:prstGeom>
              <a:blipFill rotWithShape="1">
                <a:blip r:embed="rId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Rectangle 62"/>
              <p:cNvSpPr/>
              <p:nvPr/>
            </p:nvSpPr>
            <p:spPr>
              <a:xfrm>
                <a:off x="5755336" y="1371600"/>
                <a:ext cx="1712264" cy="5246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b="0" i="1" smtClean="0">
                        <a:latin typeface="Cambria Math"/>
                      </a:rPr>
                      <m:t>81</m:t>
                    </m:r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0.005</m:t>
                        </m:r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336" y="1371600"/>
                <a:ext cx="1712264" cy="524695"/>
              </a:xfrm>
              <a:prstGeom prst="rect">
                <a:avLst/>
              </a:prstGeom>
              <a:blipFill rotWithShape="1">
                <a:blip r:embed="rId5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46568" y="1451237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Oil:</a:t>
            </a:r>
            <a:endParaRPr lang="en-US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4953000" y="1451711"/>
            <a:ext cx="83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Water: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31372" y="1870234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f=2MHz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81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55" descr="24Channe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4136" y="1780264"/>
            <a:ext cx="1595453" cy="294413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26253" y="304800"/>
            <a:ext cx="5481868" cy="637762"/>
          </a:xfrm>
          <a:prstGeom prst="rect">
            <a:avLst/>
          </a:prstGeom>
          <a:noFill/>
        </p:spPr>
        <p:txBody>
          <a:bodyPr wrap="none" lIns="82954" tIns="41477" rIns="82954" bIns="41477" rtlCol="0">
            <a:sp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Solving image for each Voxel</a:t>
            </a:r>
            <a:endParaRPr lang="en-US" sz="3600" dirty="0">
              <a:solidFill>
                <a:srgbClr val="00B0F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817866" y="1598585"/>
            <a:ext cx="4221653" cy="3811615"/>
            <a:chOff x="846931" y="1876425"/>
            <a:chExt cx="3998858" cy="3545180"/>
          </a:xfrm>
        </p:grpSpPr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931" y="2028825"/>
              <a:ext cx="3998858" cy="33927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</p:pic>
        <p:sp>
          <p:nvSpPr>
            <p:cNvPr id="3" name="Rectangle 2"/>
            <p:cNvSpPr/>
            <p:nvPr/>
          </p:nvSpPr>
          <p:spPr bwMode="auto">
            <a:xfrm>
              <a:off x="2142331" y="1876425"/>
              <a:ext cx="838200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14772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1600">
                <a:solidFill>
                  <a:schemeClr val="bg1"/>
                </a:solidFill>
                <a:latin typeface="Arial" charset="0"/>
                <a:ea typeface="Microsoft YaHei" charset="-122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256228" y="4924425"/>
              <a:ext cx="876703" cy="49718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14772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1600">
                <a:solidFill>
                  <a:schemeClr val="bg1"/>
                </a:solidFill>
                <a:latin typeface="Arial" charset="0"/>
                <a:ea typeface="Microsoft YaHei" charset="-122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294731" y="4924425"/>
              <a:ext cx="838200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14772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1600">
                <a:solidFill>
                  <a:schemeClr val="bg1"/>
                </a:solidFill>
                <a:latin typeface="Arial" charset="0"/>
                <a:ea typeface="Microsoft YaHei" charset="-122"/>
              </a:endParaRPr>
            </a:p>
          </p:txBody>
        </p:sp>
      </p:grpSp>
      <p:pic>
        <p:nvPicPr>
          <p:cNvPr id="11" name="Picture 10" descr="New Logo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9486" y="5428565"/>
            <a:ext cx="8317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Three Capacitance Measurements with Three reconstructed maps</a:t>
            </a:r>
          </a:p>
          <a:p>
            <a:r>
              <a:rPr lang="en-US" dirty="0" smtClean="0"/>
              <a:t>Each voxel will have three equations with Volume fraction of each phase as the variable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572143" y="1577163"/>
            <a:ext cx="2044580" cy="3385010"/>
            <a:chOff x="5562600" y="2209800"/>
            <a:chExt cx="2362200" cy="3810000"/>
          </a:xfrm>
        </p:grpSpPr>
        <p:sp>
          <p:nvSpPr>
            <p:cNvPr id="15" name="Rectangle 14"/>
            <p:cNvSpPr/>
            <p:nvPr/>
          </p:nvSpPr>
          <p:spPr>
            <a:xfrm>
              <a:off x="5562600" y="2209800"/>
              <a:ext cx="2362200" cy="38100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5867400" y="2895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477000" y="3080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6019800" y="3613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315200" y="3537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6629400" y="4375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096000" y="52900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7315200" y="4756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705600" y="5594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66294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391400" y="2699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57150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867400" y="4495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7315200" y="5213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7315200" y="4070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6629400" y="3842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5638800" y="3994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5715000" y="3232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6629400" y="5061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638800" y="5747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7620000" y="5638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7086600" y="30480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096000" y="4006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5791200" y="49207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60960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7467600" y="3048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858000" y="3429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858000" y="4724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010400" y="2514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6324600" y="46921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71628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7543800" y="4387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7543800" y="3810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6934200" y="5225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6172200" y="2438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286753" y="5030278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2D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6337448" y="501391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D</a:t>
            </a:r>
            <a:endParaRPr lang="en-US" b="1" dirty="0"/>
          </a:p>
        </p:txBody>
      </p:sp>
      <p:cxnSp>
        <p:nvCxnSpPr>
          <p:cNvPr id="9" name="Straight Arrow Connector 8"/>
          <p:cNvCxnSpPr>
            <a:stCxn id="25" idx="1"/>
          </p:cNvCxnSpPr>
          <p:nvPr/>
        </p:nvCxnSpPr>
        <p:spPr>
          <a:xfrm flipV="1">
            <a:off x="4817866" y="2824385"/>
            <a:ext cx="1487815" cy="76193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3419184" y="4737644"/>
                <a:ext cx="1420453" cy="6725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/>
                          </a:rPr>
                          <m:t>𝜺</m:t>
                        </m:r>
                      </m:e>
                      <m:sub>
                        <m:r>
                          <a:rPr lang="en-US" b="1" i="1">
                            <a:latin typeface="Cambria Math"/>
                          </a:rPr>
                          <m:t>𝒆𝒇𝒇𝒆𝒄𝒕𝒊𝒗𝒆</m:t>
                        </m:r>
                      </m:sub>
                    </m:sSub>
                  </m:oMath>
                </a14:m>
                <a:r>
                  <a:rPr lang="en-US" dirty="0" smtClean="0"/>
                  <a:t> for</a:t>
                </a:r>
              </a:p>
              <a:p>
                <a:r>
                  <a:rPr lang="en-US" dirty="0" smtClean="0"/>
                  <a:t>Each voxel</a:t>
                </a:r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184" y="4737644"/>
                <a:ext cx="1420453" cy="672556"/>
              </a:xfrm>
              <a:prstGeom prst="rect">
                <a:avLst/>
              </a:prstGeom>
              <a:blipFill rotWithShape="1">
                <a:blip r:embed="rId5"/>
                <a:stretch>
                  <a:fillRect l="-3863" t="-3604" r="-3004" b="-12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Straight Arrow Connector 54"/>
          <p:cNvCxnSpPr/>
          <p:nvPr/>
        </p:nvCxnSpPr>
        <p:spPr>
          <a:xfrm flipH="1" flipV="1">
            <a:off x="2056112" y="2931167"/>
            <a:ext cx="1363073" cy="76424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22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533" y="21771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Solving Images to Phases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3" name="Picture 2" descr="C:\Users\wanga.CHBMENG\Desktop\001Current research work\Writing\12-24\12-24 channels compare paper\Picutes _temp\100 frame_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2697"/>
            <a:ext cx="2764104" cy="221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C:\Users\wanga.CHBMENG\Desktop\001Current research work\Writing\12-24\12-24 channels compare paper\Picutes _temp\FCC-24_155frame_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1535" y="1476685"/>
            <a:ext cx="2765671" cy="2140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wanga.CHBMENG\Desktop\001Current research work\Writing\12-24\12-24 channels compare paper\Picutes _temp\gasliquid12_a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8577" y="1512332"/>
            <a:ext cx="2536823" cy="2069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30924" y="1143000"/>
            <a:ext cx="1408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Image 1 at f1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59660" y="1143000"/>
            <a:ext cx="1408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Image 2 at f2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05917" y="1143000"/>
            <a:ext cx="1408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Image 3 at f3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924478" y="4688229"/>
            <a:ext cx="1317601" cy="2123486"/>
            <a:chOff x="2971800" y="2819400"/>
            <a:chExt cx="2362200" cy="3810000"/>
          </a:xfrm>
        </p:grpSpPr>
        <p:sp>
          <p:nvSpPr>
            <p:cNvPr id="10" name="Rectangle 9"/>
            <p:cNvSpPr/>
            <p:nvPr/>
          </p:nvSpPr>
          <p:spPr>
            <a:xfrm>
              <a:off x="2971800" y="2819400"/>
              <a:ext cx="2362200" cy="38100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276600" y="35052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886200" y="36898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429000" y="4223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4724400" y="41470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038600" y="4985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505200" y="58996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724400" y="5366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4114800" y="62044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038600" y="30480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800600" y="33088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124200" y="30480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276600" y="51054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4724400" y="58234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724400" y="46804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038600" y="44518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048000" y="4604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124200" y="3842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038600" y="56710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048000" y="63568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5029200" y="62484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4495800" y="36576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505200" y="46159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200400" y="55303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505200" y="62161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4876800" y="36576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4267200" y="40386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4267200" y="53340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419600" y="31242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733800" y="53017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4572000" y="62161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4953000" y="49969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953000" y="44196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4343400" y="58351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581400" y="30480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239000" y="4688229"/>
            <a:ext cx="1295400" cy="2123486"/>
            <a:chOff x="5831128" y="4374066"/>
            <a:chExt cx="1295400" cy="2347619"/>
          </a:xfrm>
        </p:grpSpPr>
        <p:sp>
          <p:nvSpPr>
            <p:cNvPr id="46" name="Rectangle 45"/>
            <p:cNvSpPr/>
            <p:nvPr/>
          </p:nvSpPr>
          <p:spPr>
            <a:xfrm>
              <a:off x="5831128" y="4374066"/>
              <a:ext cx="1295400" cy="234761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5998276" y="4796637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6123638" y="548107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5956489" y="6044505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6123638" y="646707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6875805" y="4890542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6541509" y="5125304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6541509" y="5923495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6625083" y="456187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6248999" y="5903648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6708657" y="646707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6917593" y="5715838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6917593" y="536006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6583296" y="6232314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6165425" y="4514923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4213242" y="4688229"/>
            <a:ext cx="1273157" cy="2123486"/>
            <a:chOff x="7696200" y="2725639"/>
            <a:chExt cx="1295400" cy="2347619"/>
          </a:xfrm>
        </p:grpSpPr>
        <p:sp>
          <p:nvSpPr>
            <p:cNvPr id="62" name="Rectangle 61"/>
            <p:cNvSpPr/>
            <p:nvPr/>
          </p:nvSpPr>
          <p:spPr>
            <a:xfrm>
              <a:off x="7696200" y="2725639"/>
              <a:ext cx="1295400" cy="234761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8197645" y="3261962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7946923" y="3590629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8657303" y="354367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8281219" y="4060153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7988710" y="4623581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8657303" y="4294914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8323006" y="4811391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8281219" y="286649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8699090" y="3027200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7779774" y="286649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7863348" y="4134210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8657303" y="4576629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8657303" y="3872343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8281219" y="373148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7737987" y="3825391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7779774" y="3355867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8281219" y="4482724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7737987" y="4905295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8824452" y="483849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8531942" y="3242115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1066800" y="43550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Phase A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4330943" y="434340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Phase B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7315200" y="4343400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Phase C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3037311" y="3549175"/>
            <a:ext cx="3696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Solve Three equations for each Voxel</a:t>
            </a:r>
            <a:endParaRPr lang="en-US" b="1" dirty="0"/>
          </a:p>
        </p:txBody>
      </p:sp>
      <p:sp>
        <p:nvSpPr>
          <p:cNvPr id="87" name="Down Arrow 86"/>
          <p:cNvSpPr/>
          <p:nvPr/>
        </p:nvSpPr>
        <p:spPr>
          <a:xfrm>
            <a:off x="4623937" y="3918507"/>
            <a:ext cx="266952" cy="4365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36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w Log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26252" y="201443"/>
            <a:ext cx="3859757" cy="453096"/>
          </a:xfrm>
          <a:prstGeom prst="rect">
            <a:avLst/>
          </a:prstGeom>
          <a:noFill/>
        </p:spPr>
        <p:txBody>
          <a:bodyPr wrap="none" lIns="82954" tIns="41477" rIns="82954" bIns="41477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</a:rPr>
              <a:t>Phase decomposition process</a:t>
            </a:r>
            <a:endParaRPr lang="en-US" sz="2400" dirty="0">
              <a:solidFill>
                <a:srgbClr val="00B0F0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240465758"/>
              </p:ext>
            </p:extLst>
          </p:nvPr>
        </p:nvGraphicFramePr>
        <p:xfrm>
          <a:off x="353687" y="1128296"/>
          <a:ext cx="8582855" cy="5348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42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6253" y="526874"/>
            <a:ext cx="2216166" cy="637762"/>
          </a:xfrm>
          <a:prstGeom prst="rect">
            <a:avLst/>
          </a:prstGeom>
          <a:noFill/>
        </p:spPr>
        <p:txBody>
          <a:bodyPr wrap="none" lIns="82954" tIns="41477" rIns="82954" bIns="41477" rtlCol="0">
            <a:sp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Conclusion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11" name="Picture 10" descr="New Log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Three Phase flows are complex and are being applied </a:t>
            </a:r>
            <a:r>
              <a:rPr lang="en-US" dirty="0" smtClean="0"/>
              <a:t>extensively in commercial applications.</a:t>
            </a:r>
            <a:endParaRPr lang="en-US" dirty="0" smtClean="0"/>
          </a:p>
          <a:p>
            <a:r>
              <a:rPr lang="en-US" dirty="0" smtClean="0"/>
              <a:t>Multi-Phase Flow Decomposition is a new technology for imaging and decomposing three-phase systems:</a:t>
            </a:r>
          </a:p>
          <a:p>
            <a:pPr lvl="1"/>
            <a:r>
              <a:rPr lang="en-US" dirty="0" smtClean="0"/>
              <a:t>Mixtures have different effective dielectric constants at different frequencies.</a:t>
            </a:r>
          </a:p>
          <a:p>
            <a:pPr lvl="1"/>
            <a:r>
              <a:rPr lang="en-US" dirty="0" smtClean="0"/>
              <a:t>This phenomena, known as MWS effect, can be exploited to decompose a three-phase system into individual phases for imaging.</a:t>
            </a:r>
          </a:p>
          <a:p>
            <a:pPr lvl="1"/>
            <a:r>
              <a:rPr lang="en-US" dirty="0" smtClean="0"/>
              <a:t>Capacitance is captured at different frequencies and images are reconstructed at each frequency.</a:t>
            </a:r>
          </a:p>
          <a:p>
            <a:pPr lvl="1"/>
            <a:r>
              <a:rPr lang="en-US" dirty="0" smtClean="0"/>
              <a:t>The three images are then solved together for phase decomposition.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25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75959" y="358448"/>
            <a:ext cx="8338786" cy="1145879"/>
          </a:xfrm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>
                <a:solidFill>
                  <a:srgbClr val="00B0F0"/>
                </a:solidFill>
              </a:rPr>
              <a:t>Introduction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22277" y="2012486"/>
            <a:ext cx="7857675" cy="4501463"/>
          </a:xfrm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sz="2200" dirty="0"/>
              <a:t>Gas-liquid-solid reactor systems have been applied extensively to commercial operations for physical, chemical, petrochemical, electrochemical, and biochemical processing </a:t>
            </a:r>
            <a:r>
              <a:rPr lang="en-US" sz="2200" dirty="0" smtClean="0"/>
              <a:t>….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sz="2200" dirty="0"/>
              <a:t>Gas-liquid-solid flows are </a:t>
            </a:r>
            <a:r>
              <a:rPr lang="en-US" sz="2200" dirty="0" smtClean="0"/>
              <a:t>complex! </a:t>
            </a:r>
            <a:r>
              <a:rPr lang="en-US" sz="2200" dirty="0"/>
              <a:t>To understand the three-phase flows thereby quantifying the phase hold-up distributions and their dynamic characteristics, advanced measuring techniques are required. </a:t>
            </a:r>
            <a:endParaRPr lang="en-US" sz="2200" dirty="0" smtClean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sz="2200" dirty="0" smtClean="0"/>
              <a:t>Available imaging technologies that can visualize three phase flows are very limited.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sz="2200" dirty="0" smtClean="0"/>
              <a:t>Multi-Phase </a:t>
            </a:r>
            <a:r>
              <a:rPr lang="en-US" sz="2200" dirty="0" smtClean="0"/>
              <a:t>Flow Decomposition using ECVT is a new innovative advancement that responds to the instrumentation need of three-phase applications.</a:t>
            </a:r>
            <a:endParaRPr lang="en-US" sz="2200" dirty="0"/>
          </a:p>
        </p:txBody>
      </p:sp>
      <p:pic>
        <p:nvPicPr>
          <p:cNvPr id="4" name="Picture 3" descr="New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74638"/>
            <a:ext cx="5715000" cy="114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Current ECVT</a:t>
            </a:r>
            <a:r>
              <a:rPr lang="en-US" sz="2400" b="1" dirty="0" smtClean="0">
                <a:solidFill>
                  <a:srgbClr val="00B0F0"/>
                </a:solidFill>
              </a:rPr>
              <a:t>:  Two phase only</a:t>
            </a:r>
            <a:br>
              <a:rPr lang="en-US" sz="2400" b="1" dirty="0" smtClean="0">
                <a:solidFill>
                  <a:srgbClr val="00B0F0"/>
                </a:solidFill>
              </a:rPr>
            </a:br>
            <a:r>
              <a:rPr lang="en-US" sz="2400" b="1" dirty="0" smtClean="0">
                <a:solidFill>
                  <a:srgbClr val="00B0F0"/>
                </a:solidFill>
              </a:rPr>
              <a:t>Example: </a:t>
            </a:r>
            <a:r>
              <a:rPr lang="en-US" sz="2400" b="1" dirty="0" smtClean="0">
                <a:solidFill>
                  <a:srgbClr val="00B0F0"/>
                </a:solidFill>
              </a:rPr>
              <a:t>Gas-Solid Experiment- </a:t>
            </a:r>
            <a:r>
              <a:rPr lang="en-US" sz="2400" b="1" dirty="0" smtClean="0">
                <a:solidFill>
                  <a:srgbClr val="00B0F0"/>
                </a:solidFill>
              </a:rPr>
              <a:t>Clod Flow</a:t>
            </a:r>
            <a:endParaRPr lang="en-US" sz="2400" b="1" dirty="0">
              <a:solidFill>
                <a:srgbClr val="00B0F0"/>
              </a:solidFill>
            </a:endParaRPr>
          </a:p>
        </p:txBody>
      </p:sp>
      <p:pic>
        <p:nvPicPr>
          <p:cNvPr id="3" name="Picture 2" descr="C:\Users\wanga.CHBMENG\Desktop\001Current research work\Writing\12-24\12-24 channels compare paper\ECVT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068" y="1632446"/>
            <a:ext cx="4508332" cy="393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C:\Users\wanga.CHBMENG\Desktop\001Current research work\Writing\12-24\12-24 channels compare paper\Picutes _temp\100 frame_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1296" y="1908839"/>
            <a:ext cx="2764104" cy="221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wanga.CHBMENG\Desktop\001Current research work\Writing\12-24\12-24 channels compare paper\Picutes _temp\FCC-24_155frame_a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2129" y="4189080"/>
            <a:ext cx="2765671" cy="2140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24Channel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43400" y="4038600"/>
            <a:ext cx="1595453" cy="2362200"/>
          </a:xfrm>
          <a:prstGeom prst="rect">
            <a:avLst/>
          </a:prstGeom>
        </p:spPr>
      </p:pic>
      <p:pic>
        <p:nvPicPr>
          <p:cNvPr id="7" name="Picture 6" descr="12Channel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72000" y="1676400"/>
            <a:ext cx="1412763" cy="2362200"/>
          </a:xfrm>
          <a:prstGeom prst="rect">
            <a:avLst/>
          </a:prstGeom>
        </p:spPr>
      </p:pic>
      <p:pic>
        <p:nvPicPr>
          <p:cNvPr id="8" name="Picture 7" descr="New Logo.b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441457"/>
            <a:ext cx="59881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Three Phase Instrumentation Needs: The Need</a:t>
            </a:r>
            <a:endParaRPr lang="en-US" sz="2800" dirty="0">
              <a:solidFill>
                <a:srgbClr val="00B0F0"/>
              </a:solidFill>
            </a:endParaRPr>
          </a:p>
        </p:txBody>
      </p:sp>
      <p:pic>
        <p:nvPicPr>
          <p:cNvPr id="43" name="Picture 42" descr="New Log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382486" y="2819400"/>
            <a:ext cx="6480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Velocities of each phase in a three phase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Volume fractions and distribution of each phase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Mass flow rate of each phase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Catalyst volume estimation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Reaction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Solving the problem of more than three phases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2571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20" t="22491" r="34449" b="27456"/>
          <a:stretch/>
        </p:blipFill>
        <p:spPr>
          <a:xfrm>
            <a:off x="511060" y="708603"/>
            <a:ext cx="3250175" cy="56576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718029" y="152400"/>
            <a:ext cx="52735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Three Phase Imaging: Multiphase Flow Decomposition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5" name="Line 25"/>
          <p:cNvSpPr>
            <a:spLocks noChangeShapeType="1"/>
          </p:cNvSpPr>
          <p:nvPr/>
        </p:nvSpPr>
        <p:spPr bwMode="auto">
          <a:xfrm flipV="1">
            <a:off x="76200" y="2971800"/>
            <a:ext cx="1125155" cy="56206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6057900" y="1773924"/>
            <a:ext cx="2362200" cy="3810000"/>
            <a:chOff x="5562600" y="2209800"/>
            <a:chExt cx="2362200" cy="3810000"/>
          </a:xfrm>
        </p:grpSpPr>
        <p:sp>
          <p:nvSpPr>
            <p:cNvPr id="7" name="Rectangle 6"/>
            <p:cNvSpPr/>
            <p:nvPr/>
          </p:nvSpPr>
          <p:spPr>
            <a:xfrm>
              <a:off x="5562600" y="2209800"/>
              <a:ext cx="2362200" cy="38100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5867400" y="2895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6477000" y="3080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019800" y="3613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7315200" y="3537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629400" y="4375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096000" y="52900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315200" y="4756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705600" y="5594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6294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391400" y="2699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715000" y="243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5867400" y="4495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7315200" y="5213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7315200" y="4070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629400" y="3842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638800" y="3994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715000" y="3232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6629400" y="5061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5638800" y="5747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620000" y="56388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7086600" y="30480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096000" y="4006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5791200" y="49207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60960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7467600" y="3048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6858000" y="3429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6858000" y="4724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7010400" y="2514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324600" y="46921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5606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7543800" y="4387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7543800" y="3810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6934200" y="52255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172200" y="24384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657600" y="3853263"/>
            <a:ext cx="1538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3-Phase Flows</a:t>
            </a:r>
            <a:endParaRPr lang="en-US" b="1" dirty="0"/>
          </a:p>
        </p:txBody>
      </p:sp>
      <p:pic>
        <p:nvPicPr>
          <p:cNvPr id="43" name="Picture 42" descr="New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1523033" y="6248400"/>
            <a:ext cx="959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Discrete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6660057" y="6248400"/>
            <a:ext cx="1249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Well mixed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1918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"/>
            <a:ext cx="6219284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Multi-Phase Flow Decomposition</a:t>
            </a:r>
            <a:endParaRPr lang="en-US" sz="3600" dirty="0">
              <a:solidFill>
                <a:srgbClr val="00B0F0"/>
              </a:solidFill>
            </a:endParaRPr>
          </a:p>
        </p:txBody>
      </p:sp>
      <p:grpSp>
        <p:nvGrpSpPr>
          <p:cNvPr id="143" name="Group 142"/>
          <p:cNvGrpSpPr/>
          <p:nvPr/>
        </p:nvGrpSpPr>
        <p:grpSpPr>
          <a:xfrm>
            <a:off x="3524095" y="2367610"/>
            <a:ext cx="1657505" cy="2868058"/>
            <a:chOff x="152400" y="2819400"/>
            <a:chExt cx="2362200" cy="3810000"/>
          </a:xfrm>
        </p:grpSpPr>
        <p:sp>
          <p:nvSpPr>
            <p:cNvPr id="3" name="Rectangle 2"/>
            <p:cNvSpPr/>
            <p:nvPr/>
          </p:nvSpPr>
          <p:spPr>
            <a:xfrm>
              <a:off x="152400" y="2819400"/>
              <a:ext cx="2362200" cy="38100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457200" y="35052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066800" y="3689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609600" y="4223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1905000" y="41470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19200" y="4985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85800" y="58996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905000" y="5366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295400" y="6204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219200" y="30480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981200" y="3308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04800" y="30480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57200" y="5105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905000" y="5823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905000" y="46804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219200" y="4451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228600" y="4604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04800" y="38422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1219200" y="56710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28600" y="635681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209800" y="62484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676400" y="3657600"/>
              <a:ext cx="228600" cy="19639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685800" y="46159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81000" y="55303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85800" y="62161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2057400" y="3657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1447800" y="4038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447800" y="5334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600200" y="31242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914400" y="53017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752600" y="62161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2133600" y="49969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2133600" y="44196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1524000" y="583519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62000" y="3048000"/>
              <a:ext cx="228600" cy="1846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5768447" y="1219200"/>
            <a:ext cx="1295400" cy="2347619"/>
            <a:chOff x="2971800" y="2819400"/>
            <a:chExt cx="2362200" cy="3810000"/>
          </a:xfrm>
        </p:grpSpPr>
        <p:sp>
          <p:nvSpPr>
            <p:cNvPr id="38" name="Rectangle 37"/>
            <p:cNvSpPr/>
            <p:nvPr/>
          </p:nvSpPr>
          <p:spPr>
            <a:xfrm>
              <a:off x="2971800" y="2819400"/>
              <a:ext cx="2362200" cy="38100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276600" y="35052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886200" y="36898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429000" y="4223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724400" y="41470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4038600" y="4985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505200" y="58996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724400" y="5366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4114800" y="62044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4038600" y="30480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4800600" y="33088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124200" y="30480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3276600" y="51054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4724400" y="58234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724400" y="46804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4038600" y="44518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3048000" y="4604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3124200" y="38422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038600" y="56710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3048000" y="635681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5029200" y="62484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495800" y="3657600"/>
              <a:ext cx="228600" cy="19639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3505200" y="46159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3200400" y="55303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05200" y="62161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876800" y="36576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4267200" y="40386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267200" y="53340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4419600" y="31242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3733800" y="53017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572000" y="62161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4953000" y="49969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4953000" y="44196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4343400" y="583519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3581400" y="3048000"/>
              <a:ext cx="228600" cy="1846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5831128" y="4374066"/>
            <a:ext cx="1295400" cy="2347619"/>
            <a:chOff x="5831128" y="4374066"/>
            <a:chExt cx="1295400" cy="2347619"/>
          </a:xfrm>
        </p:grpSpPr>
        <p:sp>
          <p:nvSpPr>
            <p:cNvPr id="73" name="Rectangle 72"/>
            <p:cNvSpPr/>
            <p:nvPr/>
          </p:nvSpPr>
          <p:spPr>
            <a:xfrm>
              <a:off x="5831128" y="4374066"/>
              <a:ext cx="1295400" cy="234761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5998276" y="4796637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6123638" y="548107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5956489" y="6044505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6123638" y="646707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6875805" y="4890542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6541509" y="5125304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6541509" y="5923495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6625083" y="456187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6248999" y="5903648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6708657" y="646707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6917593" y="5715838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6917593" y="5360066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6583296" y="6232314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6165425" y="4514923"/>
              <a:ext cx="125361" cy="113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7696200" y="2725639"/>
            <a:ext cx="1295400" cy="2347619"/>
            <a:chOff x="7696200" y="2725639"/>
            <a:chExt cx="1295400" cy="2347619"/>
          </a:xfrm>
        </p:grpSpPr>
        <p:sp>
          <p:nvSpPr>
            <p:cNvPr id="108" name="Rectangle 107"/>
            <p:cNvSpPr/>
            <p:nvPr/>
          </p:nvSpPr>
          <p:spPr>
            <a:xfrm>
              <a:off x="7696200" y="2725639"/>
              <a:ext cx="1295400" cy="234761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8197645" y="3261962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7946923" y="3590629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8657303" y="354367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8281219" y="4060153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7988710" y="4623581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8657303" y="4294914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8323006" y="4811391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8281219" y="286649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8699090" y="3027200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7779774" y="286649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7863348" y="4134210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8657303" y="4576629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8657303" y="3872343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8281219" y="373148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7737987" y="3825391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7779774" y="3355867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8281219" y="4482724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7737987" y="4905295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8824452" y="4838496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8531942" y="3242115"/>
              <a:ext cx="125361" cy="12101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8" name="Straight Arrow Connector 147"/>
          <p:cNvCxnSpPr/>
          <p:nvPr/>
        </p:nvCxnSpPr>
        <p:spPr>
          <a:xfrm>
            <a:off x="5181600" y="3978599"/>
            <a:ext cx="2286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 flipV="1">
            <a:off x="6228105" y="3612904"/>
            <a:ext cx="0" cy="3656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>
            <a:off x="6416147" y="3993353"/>
            <a:ext cx="0" cy="30156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5" name="Picture 164" descr="C:\Users\wanga.CHBMENG\Desktop\001Current research work\Writing\12-24\12-24 channels compare paper\Picutes _temp\100 frame_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922636"/>
            <a:ext cx="3124200" cy="3719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" name="TextBox 165"/>
          <p:cNvSpPr txBox="1"/>
          <p:nvPr/>
        </p:nvSpPr>
        <p:spPr>
          <a:xfrm>
            <a:off x="832316" y="5272448"/>
            <a:ext cx="1478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ECVT Imaging</a:t>
            </a:r>
            <a:endParaRPr lang="en-US" b="1" dirty="0"/>
          </a:p>
        </p:txBody>
      </p:sp>
      <p:sp>
        <p:nvSpPr>
          <p:cNvPr id="167" name="TextBox 166"/>
          <p:cNvSpPr txBox="1"/>
          <p:nvPr/>
        </p:nvSpPr>
        <p:spPr>
          <a:xfrm>
            <a:off x="3552746" y="5368889"/>
            <a:ext cx="16575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ECVT Phase</a:t>
            </a:r>
          </a:p>
          <a:p>
            <a:r>
              <a:rPr lang="en-US" b="1" dirty="0" smtClean="0"/>
              <a:t>Decomposition</a:t>
            </a:r>
            <a:endParaRPr lang="en-US" b="1" dirty="0"/>
          </a:p>
        </p:txBody>
      </p:sp>
      <p:sp>
        <p:nvSpPr>
          <p:cNvPr id="168" name="TextBox 167"/>
          <p:cNvSpPr txBox="1"/>
          <p:nvPr/>
        </p:nvSpPr>
        <p:spPr>
          <a:xfrm>
            <a:off x="7045587" y="1553367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Phase A</a:t>
            </a:r>
            <a:endParaRPr lang="en-US" b="1" dirty="0"/>
          </a:p>
        </p:txBody>
      </p:sp>
      <p:sp>
        <p:nvSpPr>
          <p:cNvPr id="169" name="TextBox 168"/>
          <p:cNvSpPr txBox="1"/>
          <p:nvPr/>
        </p:nvSpPr>
        <p:spPr>
          <a:xfrm>
            <a:off x="7264642" y="5963181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Phase B</a:t>
            </a:r>
            <a:endParaRPr lang="en-US" b="1" dirty="0"/>
          </a:p>
        </p:txBody>
      </p:sp>
      <p:sp>
        <p:nvSpPr>
          <p:cNvPr id="170" name="TextBox 169"/>
          <p:cNvSpPr txBox="1"/>
          <p:nvPr/>
        </p:nvSpPr>
        <p:spPr>
          <a:xfrm>
            <a:off x="8197645" y="510448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Phase C</a:t>
            </a:r>
            <a:endParaRPr lang="en-US" b="1" dirty="0"/>
          </a:p>
        </p:txBody>
      </p:sp>
      <p:pic>
        <p:nvPicPr>
          <p:cNvPr id="173" name="Picture 172" descr="New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923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28600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Maxwell–Wagner–</a:t>
            </a:r>
            <a:r>
              <a:rPr lang="en-US" sz="4000" dirty="0" err="1" smtClean="0">
                <a:solidFill>
                  <a:srgbClr val="00B0F0"/>
                </a:solidFill>
              </a:rPr>
              <a:t>Sillars</a:t>
            </a:r>
            <a:r>
              <a:rPr lang="en-US" sz="4000" dirty="0" smtClean="0">
                <a:solidFill>
                  <a:srgbClr val="00B0F0"/>
                </a:solidFill>
              </a:rPr>
              <a:t> (MWS) </a:t>
            </a:r>
            <a:r>
              <a:rPr lang="en-US" sz="4000" dirty="0">
                <a:solidFill>
                  <a:srgbClr val="00B0F0"/>
                </a:solidFill>
              </a:rPr>
              <a:t>polarization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3" name="Picture 2" descr="New Log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1" y="21336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MWS effect: mixture with one component having conductivity has different effective dielectric constant as function of frequency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phenomena happens only to mixtures, not single phases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Effective dielectric constant is function of each phase electrical properties, volume fraction, and frequency.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ECVT, we can choose frequency, electrical properties of each phase are </a:t>
            </a:r>
            <a:r>
              <a:rPr lang="en-US" dirty="0" smtClean="0"/>
              <a:t>known, </a:t>
            </a:r>
            <a:r>
              <a:rPr lang="en-US" dirty="0" smtClean="0"/>
              <a:t>we can then solve for volume fraction distribution of each phase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828800" y="4343400"/>
                <a:ext cx="6096000" cy="5068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/>
                            </a:rPr>
                            <m:t>𝜺</m:t>
                          </m:r>
                        </m:e>
                        <m:sub>
                          <m:r>
                            <a:rPr lang="en-US" b="1" i="1">
                              <a:latin typeface="Cambria Math"/>
                            </a:rPr>
                            <m:t>𝒆𝒇𝒇𝒆𝒄𝒕𝒊𝒗𝒆</m:t>
                          </m:r>
                        </m:sub>
                      </m:sSub>
                      <m:r>
                        <a:rPr lang="en-US" b="1" i="1">
                          <a:latin typeface="Cambria Math"/>
                        </a:rPr>
                        <m:t>=</m:t>
                      </m:r>
                      <m:r>
                        <a:rPr lang="en-US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𝝐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b="1" i="1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𝝈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b="1" i="1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>
                              <a:latin typeface="Cambria Math"/>
                            </a:rPr>
                            <m:t>,</m:t>
                          </m:r>
                          <m:d>
                            <m:d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𝝐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b="1" i="1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𝝈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b="1" i="1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>
                              <a:latin typeface="Cambria Math"/>
                            </a:rPr>
                            <m:t>⋯</m:t>
                          </m:r>
                          <m:d>
                            <m:d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𝝐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</a:rPr>
                                    <m:t>𝒏</m:t>
                                  </m:r>
                                </m:sub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b="1" i="1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𝝈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</a:rPr>
                                    <m:t>𝒏</m:t>
                                  </m:r>
                                </m:sub>
                              </m:sSub>
                              <m:r>
                                <a:rPr lang="en-US" b="1" i="1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</a:rPr>
                                    <m:t>𝒏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>
                              <a:latin typeface="Cambria Math"/>
                            </a:rPr>
                            <m:t>,</m:t>
                          </m:r>
                          <m:r>
                            <a:rPr lang="en-US" b="1" i="1">
                              <a:latin typeface="Cambria Math"/>
                            </a:rPr>
                            <m:t>𝝎</m:t>
                          </m:r>
                        </m:e>
                      </m: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4343400"/>
                <a:ext cx="6096000" cy="5068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85800" y="5181600"/>
                <a:ext cx="7848600" cy="12566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/>
                <a:r>
                  <a:rPr lang="en-US" dirty="0"/>
                  <a:t>Where </a:t>
                </a:r>
                <a:r>
                  <a:rPr lang="en-US" b="1" dirty="0"/>
                  <a:t>f</a:t>
                </a:r>
                <a:r>
                  <a:rPr lang="en-US" dirty="0"/>
                  <a:t> is the formulation function, </a:t>
                </a:r>
                <a:r>
                  <a:rPr lang="en-US" b="1" dirty="0"/>
                  <a:t>n</a:t>
                </a:r>
                <a:r>
                  <a:rPr lang="en-US" dirty="0"/>
                  <a:t> is the number of phases in the multi-phase flow system,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𝝎</m:t>
                    </m:r>
                  </m:oMath>
                </a14:m>
                <a:r>
                  <a:rPr lang="en-US" dirty="0"/>
                  <a:t> is the angular frequency at which capacitance is being measured, and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1" i="1">
                                <a:latin typeface="Cambria Math"/>
                              </a:rPr>
                              <m:t>𝝐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</a:rPr>
                              <m:t>𝒏</m:t>
                            </m:r>
                          </m:sub>
                          <m:sup>
                            <m:r>
                              <a:rPr lang="en-US" b="1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b="1" i="1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</a:rPr>
                              <m:t>𝝈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r>
                          <a:rPr lang="en-US" b="1" i="1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</a:rPr>
                              <m:t>𝝋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are the complex permittivity, conductivity, and volume fraction of the nth phase, respectively.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5181600"/>
                <a:ext cx="7848600" cy="1256691"/>
              </a:xfrm>
              <a:prstGeom prst="rect">
                <a:avLst/>
              </a:prstGeom>
              <a:blipFill rotWithShape="1">
                <a:blip r:embed="rId4"/>
                <a:stretch>
                  <a:fillRect l="-699" t="-2427" b="-67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2733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28600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Maxwell–Wagner–</a:t>
            </a:r>
            <a:r>
              <a:rPr lang="en-US" sz="4000" dirty="0" err="1" smtClean="0">
                <a:solidFill>
                  <a:srgbClr val="00B0F0"/>
                </a:solidFill>
              </a:rPr>
              <a:t>Sillars</a:t>
            </a:r>
            <a:r>
              <a:rPr lang="en-US" sz="4000" dirty="0" smtClean="0">
                <a:solidFill>
                  <a:srgbClr val="00B0F0"/>
                </a:solidFill>
              </a:rPr>
              <a:t> (MWS) </a:t>
            </a:r>
            <a:r>
              <a:rPr lang="en-US" sz="4000" dirty="0">
                <a:solidFill>
                  <a:srgbClr val="00B0F0"/>
                </a:solidFill>
              </a:rPr>
              <a:t>polarization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3" name="Picture 2" descr="New Log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1" y="21336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MWS effect: mixture with one component having conductivity has different effective dielectric constant as function of frequency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phenomena happens only to mixtures, not single phases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Effective dielectric constant is function of each phase electrical properties, volume fraction, and frequency.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ECVT, we can choose frequency, electrical properties of each phase are know, we can then solve for volume fraction distribution of each phase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990600" y="4164925"/>
                <a:ext cx="1658274" cy="49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1</m:t>
                        </m:r>
                        <m:r>
                          <a:rPr lang="en-US" i="1"/>
                          <m:t>𝑠</m:t>
                        </m:r>
                      </m:sub>
                    </m:sSub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𝜎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164925"/>
                <a:ext cx="1658274" cy="492892"/>
              </a:xfrm>
              <a:prstGeom prst="rect">
                <a:avLst/>
              </a:prstGeom>
              <a:blipFill rotWithShape="1">
                <a:blip r:embed="rId3"/>
                <a:stretch>
                  <a:fillRect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3294726" y="4191000"/>
                <a:ext cx="1671098" cy="49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i="1"/>
                          <m:t>𝑠</m:t>
                        </m:r>
                      </m:sub>
                    </m:sSub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4726" y="4191000"/>
                <a:ext cx="1671098" cy="492892"/>
              </a:xfrm>
              <a:prstGeom prst="rect">
                <a:avLst/>
              </a:prstGeom>
              <a:blipFill rotWithShape="1">
                <a:blip r:embed="rId4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5644102" y="4231508"/>
                <a:ext cx="1671098" cy="49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i="1"/>
                          <m:t>𝑠</m:t>
                        </m:r>
                      </m:sub>
                    </m:sSub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4102" y="4231508"/>
                <a:ext cx="1671098" cy="492892"/>
              </a:xfrm>
              <a:prstGeom prst="rect">
                <a:avLst/>
              </a:prstGeom>
              <a:blipFill rotWithShape="1">
                <a:blip r:embed="rId5"/>
                <a:stretch>
                  <a:fillRect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2687652" y="4799327"/>
                <a:ext cx="3232488" cy="4162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/>
                        </m:ctrlPr>
                      </m:sSupPr>
                      <m:e>
                        <m:r>
                          <a:rPr lang="en-US" i="1"/>
                          <m:t>𝜖</m:t>
                        </m:r>
                      </m:e>
                      <m:sup>
                        <m:r>
                          <a:rPr lang="en-US" i="1"/>
                          <m:t>∗</m:t>
                        </m:r>
                      </m:sup>
                    </m:sSup>
                    <m:r>
                      <a:rPr lang="en-US" i="1"/>
                      <m:t>=</m:t>
                    </m:r>
                    <m:r>
                      <a:rPr lang="en-US" i="1"/>
                      <m:t>𝐻</m:t>
                    </m:r>
                    <m:r>
                      <a:rPr lang="en-US" i="1"/>
                      <m:t>(</m:t>
                    </m:r>
                    <m:sSubSup>
                      <m:sSubSupPr>
                        <m:ctrlPr>
                          <a:rPr lang="en-US" i="1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3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,</m:t>
                    </m:r>
                    <m:r>
                      <a:rPr lang="en-US" i="1"/>
                      <m:t>𝐻</m:t>
                    </m:r>
                    <m:d>
                      <m:dPr>
                        <m:ctrlPr>
                          <a:rPr lang="en-US" i="1"/>
                        </m:ctrlPr>
                      </m:dPr>
                      <m:e>
                        <m:sSubSup>
                          <m:sSubSupPr>
                            <m:ctrlPr>
                              <a:rPr lang="en-US" i="1"/>
                            </m:ctrlPr>
                          </m:sSubSup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  <m:sup>
                            <m:r>
                              <a:rPr lang="en-US" i="1"/>
                              <m:t>∗</m:t>
                            </m:r>
                          </m:sup>
                        </m:sSubSup>
                        <m:r>
                          <a:rPr lang="en-US" i="1"/>
                          <m:t>,</m:t>
                        </m:r>
                        <m:sSubSup>
                          <m:sSubSupPr>
                            <m:ctrlPr>
                              <a:rPr lang="en-US" i="1"/>
                            </m:ctrlPr>
                          </m:sSubSup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2</m:t>
                            </m:r>
                          </m:sub>
                          <m:sup>
                            <m:r>
                              <a:rPr lang="en-US" i="1"/>
                              <m:t>∗</m:t>
                            </m:r>
                          </m:sup>
                        </m:sSubSup>
                        <m:r>
                          <a:rPr lang="en-US" i="1"/>
                          <m:t>,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𝜑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</m:sSub>
                      </m:e>
                    </m:d>
                    <m:r>
                      <a:rPr lang="en-US" i="1"/>
                      <m:t>,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𝜑</m:t>
                        </m:r>
                      </m:e>
                      <m:sub>
                        <m:r>
                          <a:rPr lang="en-US" i="1"/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𝑤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652" y="4799327"/>
                <a:ext cx="3232488" cy="416204"/>
              </a:xfrm>
              <a:prstGeom prst="rect">
                <a:avLst/>
              </a:prstGeom>
              <a:blipFill rotWithShape="1">
                <a:blip r:embed="rId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85800" y="5682734"/>
            <a:ext cx="714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Changing f will introduce new equations for solving higher order of phases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220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28600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B0F0"/>
                </a:solidFill>
              </a:rPr>
              <a:t>P</a:t>
            </a:r>
            <a:r>
              <a:rPr lang="en-US" sz="4000" dirty="0" smtClean="0">
                <a:solidFill>
                  <a:srgbClr val="00B0F0"/>
                </a:solidFill>
              </a:rPr>
              <a:t>roblem </a:t>
            </a:r>
            <a:r>
              <a:rPr lang="en-US" sz="4000" dirty="0">
                <a:solidFill>
                  <a:srgbClr val="00B0F0"/>
                </a:solidFill>
              </a:rPr>
              <a:t>F</a:t>
            </a:r>
            <a:r>
              <a:rPr lang="en-US" sz="4000" dirty="0" smtClean="0">
                <a:solidFill>
                  <a:srgbClr val="00B0F0"/>
                </a:solidFill>
              </a:rPr>
              <a:t>ormulation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3" name="Picture 2" descr="New Log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11380" cy="122015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990600" y="1844994"/>
                <a:ext cx="1658274" cy="49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1</m:t>
                        </m:r>
                        <m:r>
                          <a:rPr lang="en-US" i="1"/>
                          <m:t>𝑠</m:t>
                        </m:r>
                      </m:sub>
                    </m:sSub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𝜎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844994"/>
                <a:ext cx="1658274" cy="492892"/>
              </a:xfrm>
              <a:prstGeom prst="rect">
                <a:avLst/>
              </a:prstGeom>
              <a:blipFill rotWithShape="1">
                <a:blip r:embed="rId3"/>
                <a:stretch>
                  <a:fillRect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3294726" y="1871069"/>
                <a:ext cx="1671098" cy="49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i="1"/>
                          <m:t>𝑠</m:t>
                        </m:r>
                      </m:sub>
                    </m:sSub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4726" y="1871069"/>
                <a:ext cx="1671098" cy="492892"/>
              </a:xfrm>
              <a:prstGeom prst="rect">
                <a:avLst/>
              </a:prstGeom>
              <a:blipFill rotWithShape="1">
                <a:blip r:embed="rId4"/>
                <a:stretch>
                  <a:fillRect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5644102" y="1911577"/>
                <a:ext cx="1671098" cy="49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i="1"/>
                          <m:t>𝑠</m:t>
                        </m:r>
                      </m:sub>
                    </m:sSub>
                    <m:r>
                      <a:rPr lang="en-US" i="1"/>
                      <m:t>+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en-US" i="1"/>
                          <m:t>𝑗</m:t>
                        </m:r>
                        <m:r>
                          <a:rPr lang="en-US" i="1"/>
                          <m:t>𝜔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4102" y="1911577"/>
                <a:ext cx="1671098" cy="492892"/>
              </a:xfrm>
              <a:prstGeom prst="rect">
                <a:avLst/>
              </a:prstGeom>
              <a:blipFill rotWithShape="1">
                <a:blip r:embed="rId5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2666011" y="3120956"/>
                <a:ext cx="3232488" cy="4162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/>
                        </m:ctrlPr>
                      </m:sSupPr>
                      <m:e>
                        <m:r>
                          <a:rPr lang="en-US" i="1"/>
                          <m:t>𝜖</m:t>
                        </m:r>
                      </m:e>
                      <m:sup>
                        <m:r>
                          <a:rPr lang="en-US" i="1"/>
                          <m:t>∗</m:t>
                        </m:r>
                      </m:sup>
                    </m:sSup>
                    <m:r>
                      <a:rPr lang="en-US" i="1"/>
                      <m:t>=</m:t>
                    </m:r>
                    <m:r>
                      <a:rPr lang="en-US" i="1"/>
                      <m:t>𝐻</m:t>
                    </m:r>
                    <m:r>
                      <a:rPr lang="en-US" i="1"/>
                      <m:t>(</m:t>
                    </m:r>
                    <m:sSubSup>
                      <m:sSubSupPr>
                        <m:ctrlPr>
                          <a:rPr lang="en-US" i="1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3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,</m:t>
                    </m:r>
                    <m:r>
                      <a:rPr lang="en-US" i="1"/>
                      <m:t>𝐻</m:t>
                    </m:r>
                    <m:d>
                      <m:dPr>
                        <m:ctrlPr>
                          <a:rPr lang="en-US" i="1"/>
                        </m:ctrlPr>
                      </m:dPr>
                      <m:e>
                        <m:sSubSup>
                          <m:sSubSupPr>
                            <m:ctrlPr>
                              <a:rPr lang="en-US" i="1"/>
                            </m:ctrlPr>
                          </m:sSubSup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  <m:sup>
                            <m:r>
                              <a:rPr lang="en-US" i="1"/>
                              <m:t>∗</m:t>
                            </m:r>
                          </m:sup>
                        </m:sSubSup>
                        <m:r>
                          <a:rPr lang="en-US" i="1"/>
                          <m:t>,</m:t>
                        </m:r>
                        <m:sSubSup>
                          <m:sSubSupPr>
                            <m:ctrlPr>
                              <a:rPr lang="en-US" i="1"/>
                            </m:ctrlPr>
                          </m:sSubSup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2</m:t>
                            </m:r>
                          </m:sub>
                          <m:sup>
                            <m:r>
                              <a:rPr lang="en-US" i="1"/>
                              <m:t>∗</m:t>
                            </m:r>
                          </m:sup>
                        </m:sSubSup>
                        <m:r>
                          <a:rPr lang="en-US" i="1"/>
                          <m:t>,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𝜑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</m:sSub>
                      </m:e>
                    </m:d>
                    <m:r>
                      <a:rPr lang="en-US" i="1"/>
                      <m:t>,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𝜑</m:t>
                        </m:r>
                      </m:e>
                      <m:sub>
                        <m:r>
                          <a:rPr lang="en-US" i="1"/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𝑤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011" y="3120956"/>
                <a:ext cx="3232488" cy="416204"/>
              </a:xfrm>
              <a:prstGeom prst="rect">
                <a:avLst/>
              </a:prstGeom>
              <a:blipFill rotWithShape="1">
                <a:blip r:embed="rId6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296886" y="4495800"/>
                <a:ext cx="4572000" cy="122687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𝜔</m:t>
                        </m:r>
                        <m:r>
                          <a:rPr lang="en-US" i="1"/>
                          <m:t>1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i="1"/>
                      <m:t>𝐻</m:t>
                    </m:r>
                    <m:d>
                      <m:dPr>
                        <m:ctrlPr>
                          <a:rPr lang="en-US" i="1"/>
                        </m:ctrlPr>
                      </m:dPr>
                      <m:e>
                        <m:sSubSup>
                          <m:sSubSupPr>
                            <m:ctrlPr>
                              <a:rPr lang="en-US" i="1"/>
                            </m:ctrlPr>
                          </m:sSubSup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3</m:t>
                            </m:r>
                          </m:sub>
                          <m:sup>
                            <m:r>
                              <a:rPr lang="en-US" i="1"/>
                              <m:t>∗</m:t>
                            </m:r>
                          </m:sup>
                        </m:sSubSup>
                        <m:r>
                          <a:rPr lang="en-US" i="1"/>
                          <m:t>,</m:t>
                        </m:r>
                        <m:r>
                          <a:rPr lang="en-US" i="1"/>
                          <m:t>𝐻</m:t>
                        </m:r>
                        <m:d>
                          <m:dPr>
                            <m:ctrlPr>
                              <a:rPr lang="en-US" i="1"/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/>
                                </m:ctrlPr>
                              </m:sSubSupPr>
                              <m:e>
                                <m:r>
                                  <a:rPr lang="en-US" i="1"/>
                                  <m:t>𝜖</m:t>
                                </m:r>
                              </m:e>
                              <m:sub>
                                <m:r>
                                  <a:rPr lang="en-US" i="1"/>
                                  <m:t>1</m:t>
                                </m:r>
                              </m:sub>
                              <m:sup>
                                <m:r>
                                  <a:rPr lang="en-US" i="1"/>
                                  <m:t>∗</m:t>
                                </m:r>
                              </m:sup>
                            </m:sSubSup>
                            <m:r>
                              <a:rPr lang="en-US" i="1"/>
                              <m:t>,</m:t>
                            </m:r>
                            <m:sSubSup>
                              <m:sSubSupPr>
                                <m:ctrlPr>
                                  <a:rPr lang="en-US" i="1"/>
                                </m:ctrlPr>
                              </m:sSubSupPr>
                              <m:e>
                                <m:r>
                                  <a:rPr lang="en-US" i="1"/>
                                  <m:t>𝜖</m:t>
                                </m:r>
                              </m:e>
                              <m:sub>
                                <m:r>
                                  <a:rPr lang="en-US" i="1"/>
                                  <m:t>2</m:t>
                                </m:r>
                              </m:sub>
                              <m:sup>
                                <m:r>
                                  <a:rPr lang="en-US" i="1"/>
                                  <m:t>∗</m:t>
                                </m:r>
                              </m:sup>
                            </m:sSubSup>
                            <m:r>
                              <a:rPr lang="en-US" i="1"/>
                              <m:t>,</m:t>
                            </m:r>
                            <m:sSub>
                              <m:sSubPr>
                                <m:ctrlPr>
                                  <a:rPr lang="en-US" i="1"/>
                                </m:ctrlPr>
                              </m:sSubPr>
                              <m:e>
                                <m:r>
                                  <a:rPr lang="en-US" i="1"/>
                                  <m:t>𝜑</m:t>
                                </m:r>
                              </m:e>
                              <m:sub>
                                <m:r>
                                  <a:rPr lang="en-US" i="1"/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i="1"/>
                          <m:t>,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𝜑</m:t>
                            </m:r>
                          </m:e>
                          <m:sub>
                            <m:r>
                              <a:rPr lang="en-US" i="1"/>
                              <m:t>2,</m:t>
                            </m:r>
                          </m:sub>
                        </m:sSub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𝜔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     </a:t>
                </a:r>
                <a:r>
                  <a:rPr lang="en-US" dirty="0" smtClean="0"/>
                  <a:t>  (1)</a:t>
                </a:r>
                <a:endParaRPr lang="en-US" dirty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/>
                        </m:ctrlPr>
                      </m:sSubSupPr>
                      <m:e>
                        <m:r>
                          <a:rPr lang="en-US" i="1"/>
                          <m:t>𝜖</m:t>
                        </m:r>
                      </m:e>
                      <m:sub>
                        <m:r>
                          <a:rPr lang="en-US" i="1"/>
                          <m:t>𝜔</m:t>
                        </m:r>
                        <m:r>
                          <a:rPr lang="en-US" i="1"/>
                          <m:t>2</m:t>
                        </m:r>
                      </m:sub>
                      <m:sup>
                        <m:r>
                          <a:rPr lang="en-US" i="1"/>
                          <m:t>∗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i="1"/>
                      <m:t>𝐻</m:t>
                    </m:r>
                    <m:d>
                      <m:dPr>
                        <m:ctrlPr>
                          <a:rPr lang="en-US" i="1"/>
                        </m:ctrlPr>
                      </m:dPr>
                      <m:e>
                        <m:sSubSup>
                          <m:sSubSupPr>
                            <m:ctrlPr>
                              <a:rPr lang="en-US" i="1"/>
                            </m:ctrlPr>
                          </m:sSubSupPr>
                          <m:e>
                            <m:r>
                              <a:rPr lang="en-US" i="1"/>
                              <m:t>𝜖</m:t>
                            </m:r>
                          </m:e>
                          <m:sub>
                            <m:r>
                              <a:rPr lang="en-US" i="1"/>
                              <m:t>3</m:t>
                            </m:r>
                          </m:sub>
                          <m:sup>
                            <m:r>
                              <a:rPr lang="en-US" i="1"/>
                              <m:t>∗</m:t>
                            </m:r>
                          </m:sup>
                        </m:sSubSup>
                        <m:r>
                          <a:rPr lang="en-US" i="1"/>
                          <m:t>,</m:t>
                        </m:r>
                        <m:r>
                          <a:rPr lang="en-US" i="1"/>
                          <m:t>𝐻</m:t>
                        </m:r>
                        <m:d>
                          <m:dPr>
                            <m:ctrlPr>
                              <a:rPr lang="en-US" i="1"/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/>
                                </m:ctrlPr>
                              </m:sSubSupPr>
                              <m:e>
                                <m:r>
                                  <a:rPr lang="en-US" i="1"/>
                                  <m:t>𝜖</m:t>
                                </m:r>
                              </m:e>
                              <m:sub>
                                <m:r>
                                  <a:rPr lang="en-US" i="1"/>
                                  <m:t>1</m:t>
                                </m:r>
                              </m:sub>
                              <m:sup>
                                <m:r>
                                  <a:rPr lang="en-US" i="1"/>
                                  <m:t>∗</m:t>
                                </m:r>
                              </m:sup>
                            </m:sSubSup>
                            <m:r>
                              <a:rPr lang="en-US" i="1"/>
                              <m:t>,</m:t>
                            </m:r>
                            <m:sSubSup>
                              <m:sSubSupPr>
                                <m:ctrlPr>
                                  <a:rPr lang="en-US" i="1"/>
                                </m:ctrlPr>
                              </m:sSubSupPr>
                              <m:e>
                                <m:r>
                                  <a:rPr lang="en-US" i="1"/>
                                  <m:t>𝜖</m:t>
                                </m:r>
                              </m:e>
                              <m:sub>
                                <m:r>
                                  <a:rPr lang="en-US" i="1"/>
                                  <m:t>2</m:t>
                                </m:r>
                              </m:sub>
                              <m:sup>
                                <m:r>
                                  <a:rPr lang="en-US" i="1"/>
                                  <m:t>∗</m:t>
                                </m:r>
                              </m:sup>
                            </m:sSubSup>
                            <m:r>
                              <a:rPr lang="en-US" i="1"/>
                              <m:t>,</m:t>
                            </m:r>
                            <m:sSub>
                              <m:sSubPr>
                                <m:ctrlPr>
                                  <a:rPr lang="en-US" i="1"/>
                                </m:ctrlPr>
                              </m:sSubPr>
                              <m:e>
                                <m:r>
                                  <a:rPr lang="en-US" i="1"/>
                                  <m:t>𝜑</m:t>
                                </m:r>
                              </m:e>
                              <m:sub>
                                <m:r>
                                  <a:rPr lang="en-US" i="1"/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i="1"/>
                          <m:t>,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𝜑</m:t>
                            </m:r>
                          </m:e>
                          <m:sub>
                            <m:r>
                              <a:rPr lang="en-US" i="1"/>
                              <m:t>2,</m:t>
                            </m:r>
                          </m:sub>
                        </m:sSub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𝜔</m:t>
                            </m:r>
                          </m:e>
                          <m:sub>
                            <m:r>
                              <a:rPr lang="en-US" i="1"/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     </a:t>
                </a:r>
                <a:r>
                  <a:rPr lang="en-US" dirty="0" smtClean="0"/>
                  <a:t>  (2)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/>
                      <m:t>1=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𝜑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</m:sSub>
                    <m:r>
                      <a:rPr lang="en-US" i="1"/>
                      <m:t>+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𝜑</m:t>
                        </m:r>
                      </m:e>
                      <m:sub>
                        <m:r>
                          <a:rPr lang="en-US" i="1"/>
                          <m:t>2</m:t>
                        </m:r>
                      </m:sub>
                    </m:sSub>
                    <m:r>
                      <a:rPr lang="en-US" i="1"/>
                      <m:t>+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𝜑</m:t>
                        </m:r>
                      </m:e>
                      <m:sub>
                        <m:r>
                          <a:rPr lang="en-US" i="1"/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			(3)</a:t>
                </a:r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6886" y="4495800"/>
                <a:ext cx="4572000" cy="1226874"/>
              </a:xfrm>
              <a:prstGeom prst="rect">
                <a:avLst/>
              </a:prstGeom>
              <a:blipFill rotWithShape="1">
                <a:blip r:embed="rId7"/>
                <a:stretch>
                  <a:fillRect b="-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28600" y="1486548"/>
            <a:ext cx="3193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Properties of individual phases: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2678668"/>
            <a:ext cx="3989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Effective Dielectric Constant of Mixture: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3745468"/>
            <a:ext cx="4494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System of Equation for Three Phase Problem: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4483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3377</TotalTime>
  <Words>1372</Words>
  <Application>Microsoft Office PowerPoint</Application>
  <PresentationFormat>On-screen Show (4:3)</PresentationFormat>
  <Paragraphs>132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Three-Phase Imaging Using Electrical Capacitance Volume Tomography and Multiphase Flow Decomposition</vt:lpstr>
      <vt:lpstr>Introduction</vt:lpstr>
      <vt:lpstr>Current ECVT:  Two phase only Example: Gas-Solid Experiment- Clod Flow</vt:lpstr>
      <vt:lpstr>PowerPoint Presentation</vt:lpstr>
      <vt:lpstr>PowerPoint Presentation</vt:lpstr>
      <vt:lpstr>Multi-Phase Flow Decomposition</vt:lpstr>
      <vt:lpstr>Maxwell–Wagner–Sillars (MWS) polarization </vt:lpstr>
      <vt:lpstr>Maxwell–Wagner–Sillars (MWS) polarization </vt:lpstr>
      <vt:lpstr>Problem Formulation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Solving Images to Phases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Qussai</dc:creator>
  <cp:lastModifiedBy>Qussai</cp:lastModifiedBy>
  <cp:revision>49</cp:revision>
  <dcterms:created xsi:type="dcterms:W3CDTF">2015-04-28T12:37:32Z</dcterms:created>
  <dcterms:modified xsi:type="dcterms:W3CDTF">2015-08-13T13:20:18Z</dcterms:modified>
</cp:coreProperties>
</file>